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1"/>
  </p:notesMasterIdLst>
  <p:sldIdLst>
    <p:sldId id="348" r:id="rId2"/>
    <p:sldId id="342" r:id="rId3"/>
    <p:sldId id="349" r:id="rId4"/>
    <p:sldId id="350" r:id="rId5"/>
    <p:sldId id="351" r:id="rId6"/>
    <p:sldId id="352" r:id="rId7"/>
    <p:sldId id="353" r:id="rId8"/>
    <p:sldId id="355" r:id="rId9"/>
    <p:sldId id="356" r:id="rId10"/>
    <p:sldId id="357" r:id="rId11"/>
    <p:sldId id="358" r:id="rId12"/>
    <p:sldId id="359" r:id="rId13"/>
    <p:sldId id="360" r:id="rId14"/>
    <p:sldId id="362" r:id="rId15"/>
    <p:sldId id="363" r:id="rId16"/>
    <p:sldId id="364" r:id="rId17"/>
    <p:sldId id="365" r:id="rId18"/>
    <p:sldId id="366" r:id="rId19"/>
    <p:sldId id="367" r:id="rId20"/>
    <p:sldId id="369" r:id="rId21"/>
    <p:sldId id="370" r:id="rId22"/>
    <p:sldId id="371" r:id="rId23"/>
    <p:sldId id="372" r:id="rId24"/>
    <p:sldId id="373" r:id="rId25"/>
    <p:sldId id="374" r:id="rId26"/>
    <p:sldId id="376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5" r:id="rId35"/>
    <p:sldId id="386" r:id="rId36"/>
    <p:sldId id="387" r:id="rId37"/>
    <p:sldId id="388" r:id="rId38"/>
    <p:sldId id="389" r:id="rId39"/>
    <p:sldId id="390" r:id="rId40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6E9"/>
    <a:srgbClr val="C165A7"/>
    <a:srgbClr val="FEEFDB"/>
    <a:srgbClr val="F311B2"/>
    <a:srgbClr val="F2F2F2"/>
    <a:srgbClr val="BFBFBF"/>
    <a:srgbClr val="E1D0E6"/>
    <a:srgbClr val="EADEEE"/>
    <a:srgbClr val="EBE1EF"/>
    <a:srgbClr val="F0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90D82-8DA1-47C0-9A0B-9B72CB370B41}" v="2" dt="2024-05-03T03:03:56.127"/>
    <p1510:client id="{72760FD7-EFD2-2B99-8574-7669E3A4E735}" v="1" dt="2024-05-03T07:46:55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1" autoAdjust="0"/>
    <p:restoredTop sz="87515" autoAdjust="0"/>
  </p:normalViewPr>
  <p:slideViewPr>
    <p:cSldViewPr showGuides="1">
      <p:cViewPr varScale="1">
        <p:scale>
          <a:sx n="83" d="100"/>
          <a:sy n="83" d="100"/>
        </p:scale>
        <p:origin x="528" y="72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8/10/relationships/authors" Target="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2024-05-03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7064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43D02-96EC-49F9-B98E-903E3CB161A7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414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03384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43D02-96EC-49F9-B98E-903E3CB161A7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7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993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66419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="1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550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9456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962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1809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1321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531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E1D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래픽 2">
            <a:extLst>
              <a:ext uri="{FF2B5EF4-FFF2-40B4-BE49-F238E27FC236}">
                <a16:creationId xmlns:a16="http://schemas.microsoft.com/office/drawing/2014/main" id="{2402C8BC-0C3D-7B50-9F7E-7BA35BEBF7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3795" y="2420888"/>
            <a:ext cx="8648844" cy="189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68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원고">
    <p:bg>
      <p:bgPr>
        <a:solidFill>
          <a:srgbClr val="E1D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AB14FE79-9981-B1C2-5C06-E4DB49252E96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3DA4932-F168-F889-18C6-682CB9BD952D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00168926-6AD7-C5A4-AFC3-30021C4D908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9A7BB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2BD94A-B6A6-CE44-9A30-E77F60A5652E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980D5B1C-229F-2E72-DA82-8A6C25A775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71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4063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원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3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97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8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39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0" r:id="rId3"/>
    <p:sldLayoutId id="2147483653" r:id="rId4"/>
    <p:sldLayoutId id="2147483651" r:id="rId5"/>
    <p:sldLayoutId id="2147483656" r:id="rId6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slide" Target="slide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8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8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5.xml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6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11" Type="http://schemas.openxmlformats.org/officeDocument/2006/relationships/image" Target="../media/image12.png"/><Relationship Id="rId5" Type="http://schemas.openxmlformats.org/officeDocument/2006/relationships/slide" Target="slide14.xml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slide" Target="slide20.xml"/><Relationship Id="rId4" Type="http://schemas.openxmlformats.org/officeDocument/2006/relationships/slide" Target="slide22.xml"/><Relationship Id="rId9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slide" Target="slide20.xml"/><Relationship Id="rId4" Type="http://schemas.openxmlformats.org/officeDocument/2006/relationships/slide" Target="slide22.xml"/><Relationship Id="rId9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slide" Target="slide22.xml"/><Relationship Id="rId4" Type="http://schemas.openxmlformats.org/officeDocument/2006/relationships/slide" Target="slide20.xml"/><Relationship Id="rId9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2.xml"/><Relationship Id="rId4" Type="http://schemas.openxmlformats.org/officeDocument/2006/relationships/slide" Target="slide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slide" Target="slide22.xml"/><Relationship Id="rId4" Type="http://schemas.openxmlformats.org/officeDocument/2006/relationships/slide" Target="slide20.xml"/><Relationship Id="rId9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slide" Target="slide22.xml"/><Relationship Id="rId4" Type="http://schemas.openxmlformats.org/officeDocument/2006/relationships/slide" Target="slide20.xml"/><Relationship Id="rId9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9.xml"/><Relationship Id="rId10" Type="http://schemas.openxmlformats.org/officeDocument/2006/relationships/image" Target="../media/image33.png"/><Relationship Id="rId4" Type="http://schemas.openxmlformats.org/officeDocument/2006/relationships/slide" Target="slide26.xml"/><Relationship Id="rId9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9.xml"/><Relationship Id="rId10" Type="http://schemas.openxmlformats.org/officeDocument/2006/relationships/image" Target="../media/image33.png"/><Relationship Id="rId4" Type="http://schemas.openxmlformats.org/officeDocument/2006/relationships/slide" Target="slide26.xml"/><Relationship Id="rId9" Type="http://schemas.openxmlformats.org/officeDocument/2006/relationships/image" Target="../media/image32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9.xml"/><Relationship Id="rId10" Type="http://schemas.openxmlformats.org/officeDocument/2006/relationships/image" Target="../media/image33.png"/><Relationship Id="rId4" Type="http://schemas.openxmlformats.org/officeDocument/2006/relationships/slide" Target="slide26.xml"/><Relationship Id="rId9" Type="http://schemas.openxmlformats.org/officeDocument/2006/relationships/image" Target="../media/image3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9.xml"/><Relationship Id="rId10" Type="http://schemas.openxmlformats.org/officeDocument/2006/relationships/image" Target="../media/image33.png"/><Relationship Id="rId4" Type="http://schemas.openxmlformats.org/officeDocument/2006/relationships/slide" Target="slide26.xml"/><Relationship Id="rId9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1.xml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1.png"/><Relationship Id="rId3" Type="http://schemas.openxmlformats.org/officeDocument/2006/relationships/slide" Target="slide32.xml"/><Relationship Id="rId7" Type="http://schemas.openxmlformats.org/officeDocument/2006/relationships/slide" Target="slide26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slide" Target="slide31.xml"/><Relationship Id="rId5" Type="http://schemas.openxmlformats.org/officeDocument/2006/relationships/slide" Target="slide29.xml"/><Relationship Id="rId10" Type="http://schemas.openxmlformats.org/officeDocument/2006/relationships/image" Target="../media/image36.png"/><Relationship Id="rId4" Type="http://schemas.openxmlformats.org/officeDocument/2006/relationships/image" Target="../media/image6.png"/><Relationship Id="rId9" Type="http://schemas.openxmlformats.org/officeDocument/2006/relationships/image" Target="../media/image35.png"/><Relationship Id="rId1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29.xml"/><Relationship Id="rId13" Type="http://schemas.openxmlformats.org/officeDocument/2006/relationships/image" Target="../media/image12.png"/><Relationship Id="rId3" Type="http://schemas.openxmlformats.org/officeDocument/2006/relationships/slide" Target="slide34.xml"/><Relationship Id="rId7" Type="http://schemas.openxmlformats.org/officeDocument/2006/relationships/slide" Target="slide26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9.png"/><Relationship Id="rId5" Type="http://schemas.openxmlformats.org/officeDocument/2006/relationships/slide" Target="slide30.xml"/><Relationship Id="rId10" Type="http://schemas.openxmlformats.org/officeDocument/2006/relationships/slide" Target="slide33.xml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image" Target="../media/image6.png"/><Relationship Id="rId7" Type="http://schemas.openxmlformats.org/officeDocument/2006/relationships/slide" Target="slide38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slide" Target="slide32.xml"/><Relationship Id="rId9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image" Target="../media/image6.png"/><Relationship Id="rId7" Type="http://schemas.openxmlformats.org/officeDocument/2006/relationships/image" Target="../media/image41.png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slide" Target="slide34.xml"/><Relationship Id="rId9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42.png"/><Relationship Id="rId12" Type="http://schemas.openxmlformats.org/officeDocument/2006/relationships/image" Target="../media/image11.png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4.xm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image" Target="../media/image45.png"/><Relationship Id="rId4" Type="http://schemas.openxmlformats.org/officeDocument/2006/relationships/slide" Target="slide35.xml"/><Relationship Id="rId9" Type="http://schemas.openxmlformats.org/officeDocument/2006/relationships/image" Target="../media/image44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image" Target="../media/image6.png"/><Relationship Id="rId7" Type="http://schemas.openxmlformats.org/officeDocument/2006/relationships/image" Target="../media/image47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slide" Target="slide36.xml"/><Relationship Id="rId9" Type="http://schemas.openxmlformats.org/officeDocument/2006/relationships/image" Target="../media/image10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slide" Target="slide34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8.xml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slide" Target="slide37.xml"/><Relationship Id="rId9" Type="http://schemas.openxmlformats.org/officeDocument/2006/relationships/image" Target="../media/image11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" Target="slide38.xml"/><Relationship Id="rId7" Type="http://schemas.openxmlformats.org/officeDocument/2006/relationships/slide" Target="slide3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1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1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slide" Target="slide2.xml"/><Relationship Id="rId4" Type="http://schemas.openxmlformats.org/officeDocument/2006/relationships/slide" Target="slide1.xml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slide" Target="slide8.xml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8.xml"/><Relationship Id="rId4" Type="http://schemas.openxmlformats.org/officeDocument/2006/relationships/image" Target="../media/image1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그룹 30">
            <a:extLst>
              <a:ext uri="{FF2B5EF4-FFF2-40B4-BE49-F238E27FC236}">
                <a16:creationId xmlns:a16="http://schemas.microsoft.com/office/drawing/2014/main" id="{B571A66B-A452-AD22-49BB-E50239DFCCE5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2" name="그룹 31">
              <a:extLst>
                <a:ext uri="{FF2B5EF4-FFF2-40B4-BE49-F238E27FC236}">
                  <a16:creationId xmlns:a16="http://schemas.microsoft.com/office/drawing/2014/main" id="{4EF1D4DD-A5E1-3CB0-1CAF-2825D562EDD5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5" name="직사각형 34">
                <a:extLst>
                  <a:ext uri="{FF2B5EF4-FFF2-40B4-BE49-F238E27FC236}">
                    <a16:creationId xmlns:a16="http://schemas.microsoft.com/office/drawing/2014/main" id="{31E0312B-9961-A5AA-F5D0-8AE59559145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AA90FE46-1AD6-AAC2-EE58-4C2F23E92BEF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7" name="직사각형 36">
                <a:extLst>
                  <a:ext uri="{FF2B5EF4-FFF2-40B4-BE49-F238E27FC236}">
                    <a16:creationId xmlns:a16="http://schemas.microsoft.com/office/drawing/2014/main" id="{4666A77A-F418-6102-E750-93B0E737089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3" name="그림 32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D793405-0D54-264F-4726-772006617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4" name="그림 3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B0F8CF6-0838-F2E7-4653-37E3A752B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6FF4D1DB-5667-B8B3-514C-872F555C3228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9" name="사각형: 둥근 모서리 38">
              <a:hlinkClick r:id="rId5" action="ppaction://hlinksldjump"/>
              <a:extLst>
                <a:ext uri="{FF2B5EF4-FFF2-40B4-BE49-F238E27FC236}">
                  <a16:creationId xmlns:a16="http://schemas.microsoft.com/office/drawing/2014/main" id="{1CF293C9-45E1-EBAB-7CDB-FD20CA25853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40" name="사각형: 둥근 모서리 39">
              <a:hlinkClick r:id="rId6" action="ppaction://hlinksldjump"/>
              <a:extLst>
                <a:ext uri="{FF2B5EF4-FFF2-40B4-BE49-F238E27FC236}">
                  <a16:creationId xmlns:a16="http://schemas.microsoft.com/office/drawing/2014/main" id="{5DEFEFEE-F019-CDDC-289E-6B55A1EFA9D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전개</a:t>
              </a:r>
            </a:p>
          </p:txBody>
        </p:sp>
      </p:grpSp>
      <p:grpSp>
        <p:nvGrpSpPr>
          <p:cNvPr id="6" name="Group 2">
            <a:extLst>
              <a:ext uri="{FF2B5EF4-FFF2-40B4-BE49-F238E27FC236}">
                <a16:creationId xmlns:a16="http://schemas.microsoft.com/office/drawing/2014/main" id="{9E015360-C1D2-B986-7F98-D549498B4042}"/>
              </a:ext>
            </a:extLst>
          </p:cNvPr>
          <p:cNvGrpSpPr/>
          <p:nvPr/>
        </p:nvGrpSpPr>
        <p:grpSpPr>
          <a:xfrm>
            <a:off x="8724861" y="764889"/>
            <a:ext cx="2849162" cy="430693"/>
            <a:chOff x="835635" y="1649705"/>
            <a:chExt cx="2849162" cy="430693"/>
          </a:xfrm>
        </p:grpSpPr>
        <p:grpSp>
          <p:nvGrpSpPr>
            <p:cNvPr id="7" name="그룹 20">
              <a:extLst>
                <a:ext uri="{FF2B5EF4-FFF2-40B4-BE49-F238E27FC236}">
                  <a16:creationId xmlns:a16="http://schemas.microsoft.com/office/drawing/2014/main" id="{AC332B69-CBD3-F4ED-F97B-887347C9DE09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11" name="그림 10">
                <a:extLst>
                  <a:ext uri="{FF2B5EF4-FFF2-40B4-BE49-F238E27FC236}">
                    <a16:creationId xmlns:a16="http://schemas.microsoft.com/office/drawing/2014/main" id="{4B1B437F-E739-11C5-5295-93FA2120EE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12" name="TextBox 10">
                <a:extLst>
                  <a:ext uri="{FF2B5EF4-FFF2-40B4-BE49-F238E27FC236}">
                    <a16:creationId xmlns:a16="http://schemas.microsoft.com/office/drawing/2014/main" id="{AA974247-8652-DE28-A382-7C045CCED275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82~87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CD6FB54F-F054-B6CF-7E7A-1BCA2D35D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3523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주어진 각이 예각인지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둔각인지       안에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4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7490682" y="1488623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3929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6240016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2507628" y="5373288"/>
            <a:ext cx="1140099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2605510" y="5441634"/>
            <a:ext cx="97021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둔각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483" y="2246429"/>
            <a:ext cx="2440646" cy="306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96" y="2793240"/>
            <a:ext cx="2373962" cy="1973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7761977" y="5373288"/>
            <a:ext cx="1140099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7859859" y="5441634"/>
            <a:ext cx="97021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예각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6" name="사각형: 둥근 모서리 45">
              <a:hlinkClick r:id="rId6" action="ppaction://hlinksldjump"/>
              <a:extLst>
                <a:ext uri="{FF2B5EF4-FFF2-40B4-BE49-F238E27FC236}">
                  <a16:creationId xmlns:a16="http://schemas.microsoft.com/office/drawing/2014/main" id="{43A67297-F39A-2EB0-5C6C-A3BBCE2B51CA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38" name="그림 37">
            <a:extLst>
              <a:ext uri="{FF2B5EF4-FFF2-40B4-BE49-F238E27FC236}">
                <a16:creationId xmlns:a16="http://schemas.microsoft.com/office/drawing/2014/main" id="{25F866C2-0BBD-40D0-870C-B5B25D9FEED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816192" y="542624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9" name="그림 38">
            <a:extLst>
              <a:ext uri="{FF2B5EF4-FFF2-40B4-BE49-F238E27FC236}">
                <a16:creationId xmlns:a16="http://schemas.microsoft.com/office/drawing/2014/main" id="{5CD57469-C60C-4352-A058-D3C14177536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070541" y="542624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A57673E2-38A7-25B1-1311-284A6B7E5BC1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30B13E98-F334-797C-0EE9-70AFBCB5FD8D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64274A49-1B8A-2D2E-C003-D25D54CE8E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698522DD-08A0-FE8A-3353-6F4E8164AF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1649DB4-7D35-7F57-9151-6F6372287D3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4FE5C09-0D5D-E547-B86B-B640B89101F3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186462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5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495796" y="1488623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3929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6240016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822" y="2306444"/>
            <a:ext cx="2067213" cy="2947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539" y="2306444"/>
            <a:ext cx="2227256" cy="275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3111802" y="2451857"/>
            <a:ext cx="72212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7793668" y="4365104"/>
            <a:ext cx="72212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60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7" name="그림 36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189476" y="245286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8" name="그림 37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879655" y="436523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7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9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grpSp>
        <p:nvGrpSpPr>
          <p:cNvPr id="4" name="그룹 30">
            <a:extLst>
              <a:ext uri="{FF2B5EF4-FFF2-40B4-BE49-F238E27FC236}">
                <a16:creationId xmlns:a16="http://schemas.microsoft.com/office/drawing/2014/main" id="{085EB284-DD53-19F2-F07A-A28CB71C65A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E545C49D-95FF-4B2D-3294-3B585EB47B0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BA76C7E2-A6EF-B616-0EBC-19A6F9A2AA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41C94C5C-5D7E-329F-82CC-54714EFB61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645D9D7-E548-113C-EBB4-41AA2D3B7C01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A5243DE-D558-168E-8312-876D70AE4B7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340945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주어진 각을 겹치지 않게 이어 붙여서 만들 수 있는 둔각의 크기를 모두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7" name="직사각형 76"/>
          <p:cNvSpPr/>
          <p:nvPr/>
        </p:nvSpPr>
        <p:spPr>
          <a:xfrm>
            <a:off x="8040216" y="4960625"/>
            <a:ext cx="4012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                   )</a:t>
            </a:r>
            <a:endParaRPr lang="ko-KR" altLang="en-US" sz="32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566098" y="5030892"/>
            <a:ext cx="2638716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105</a:t>
            </a:r>
            <a:r>
              <a:rPr lang="ko-KR" altLang="en-US" dirty="0">
                <a:solidFill>
                  <a:srgbClr val="FF0000"/>
                </a:solidFill>
              </a:rPr>
              <a:t>˚</a:t>
            </a:r>
            <a:r>
              <a:rPr lang="en-US" altLang="ko-KR" dirty="0">
                <a:solidFill>
                  <a:srgbClr val="FF0000"/>
                </a:solidFill>
              </a:rPr>
              <a:t>, 140</a:t>
            </a:r>
            <a:r>
              <a:rPr lang="ko-KR" altLang="en-US" dirty="0">
                <a:solidFill>
                  <a:srgbClr val="FF0000"/>
                </a:solidFill>
              </a:rPr>
              <a:t>˚</a:t>
            </a:r>
            <a:r>
              <a:rPr lang="en-US" altLang="ko-KR" dirty="0">
                <a:solidFill>
                  <a:srgbClr val="FF0000"/>
                </a:solidFill>
              </a:rPr>
              <a:t>, 175</a:t>
            </a:r>
            <a:r>
              <a:rPr lang="ko-KR" altLang="en-US" dirty="0">
                <a:solidFill>
                  <a:srgbClr val="FF0000"/>
                </a:solidFill>
              </a:rPr>
              <a:t>˚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908" y="2776822"/>
            <a:ext cx="3214184" cy="1973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38" name="그림 37">
            <a:extLst>
              <a:ext uri="{FF2B5EF4-FFF2-40B4-BE49-F238E27FC236}">
                <a16:creationId xmlns:a16="http://schemas.microsoft.com/office/drawing/2014/main" id="{DCBA6970-54EA-4E7A-9262-993AA7E66E3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655620" y="503089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9503018A-504E-04DF-E597-C5CCF81BCA8E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7F60792D-A87E-F974-465D-F91E86AEFC6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E36F9D1C-748E-12F9-0891-F0EAF89055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4DFFEFF1-22DB-4319-E0BE-4CAD9AEEDE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71A2607-1E28-61F0-7726-8CE6BE9814A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C32BB11-0742-534F-9BFB-5169AF082A1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237753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다음과 같이 직사각형 모양의 종이를 접었을 때 ㉠의 각도를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9480376" y="5283239"/>
            <a:ext cx="2152119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  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      ˚</a:t>
            </a:r>
            <a:endParaRPr kumimoji="0" lang="en-US" altLang="ko-KR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4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10085262" y="5229272"/>
            <a:ext cx="972000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10183143" y="5297618"/>
            <a:ext cx="72212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80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124" y="2665900"/>
            <a:ext cx="4107753" cy="2367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38" name="그림 37">
            <a:extLst>
              <a:ext uri="{FF2B5EF4-FFF2-40B4-BE49-F238E27FC236}">
                <a16:creationId xmlns:a16="http://schemas.microsoft.com/office/drawing/2014/main" id="{2BBADC11-BFE2-4D45-9600-66DCFD0FFC9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327321" y="528223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EA9715C4-7E72-02A3-C7EE-59207F1AE2BE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29088A94-41AA-CB0C-E2A8-0089D9B912E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AF71F1B0-B4E1-7D6E-B3E6-531D08ADF6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00E9A5F7-5C69-4F76-4319-277ADC1D7D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59394F-0A4A-20D5-D899-94C1BCFFB614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0DB3212-F32E-1209-8973-1E4C8F161CF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37856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3805398" y="2384266"/>
            <a:ext cx="30938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513×4=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6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526700" y="154681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8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5446898" y="2393571"/>
            <a:ext cx="1236356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5544780" y="2420888"/>
            <a:ext cx="104221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2052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3805398" y="3248362"/>
            <a:ext cx="309388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513×40=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5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5675142" y="3257667"/>
            <a:ext cx="1440160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5773024" y="3284984"/>
            <a:ext cx="127027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20520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오른쪽 화살표 2"/>
          <p:cNvSpPr/>
          <p:nvPr/>
        </p:nvSpPr>
        <p:spPr>
          <a:xfrm>
            <a:off x="3441223" y="3464386"/>
            <a:ext cx="277114" cy="216024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33" name="그림 32">
            <a:extLst>
              <a:ext uri="{FF2B5EF4-FFF2-40B4-BE49-F238E27FC236}">
                <a16:creationId xmlns:a16="http://schemas.microsoft.com/office/drawing/2014/main" id="{F061073B-8063-4BE4-BF5D-09965F68051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781688" y="245484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2C6F6FA6-31E7-45DE-9F5A-5DE62621183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179198" y="33189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F33B4668-2669-5D97-4162-824E1E837C8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622BC006-A08A-302F-B9AB-D0CD744BC47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9ED64D3D-C415-7876-0599-ED19EC15F5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9" name="그림 28">
                <a:extLst>
                  <a:ext uri="{FF2B5EF4-FFF2-40B4-BE49-F238E27FC236}">
                    <a16:creationId xmlns:a16="http://schemas.microsoft.com/office/drawing/2014/main" id="{EA89D520-0B8E-7A1E-A96C-F069EEDC3D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6" name="TextBox 3">
              <a:extLst>
                <a:ext uri="{FF2B5EF4-FFF2-40B4-BE49-F238E27FC236}">
                  <a16:creationId xmlns:a16="http://schemas.microsoft.com/office/drawing/2014/main" id="{55466182-C44E-3540-D40D-450B71DC726E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658BD4C-46B0-85EF-A654-73385A54C7B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382861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4464AAE2-2EF9-0112-C66D-3C3A0ADF3EC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9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2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526700" y="154681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5" name="표 44"/>
          <p:cNvGraphicFramePr>
            <a:graphicFrameLocks noGrp="1"/>
          </p:cNvGraphicFramePr>
          <p:nvPr/>
        </p:nvGraphicFramePr>
        <p:xfrm>
          <a:off x="4783907" y="2383513"/>
          <a:ext cx="2458225" cy="3061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1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1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1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0285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2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285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285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285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285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770593" y="2387788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9824122-3331-E570-0A47-D1801F761A5C}"/>
              </a:ext>
            </a:extLst>
          </p:cNvPr>
          <p:cNvSpPr txBox="1"/>
          <p:nvPr/>
        </p:nvSpPr>
        <p:spPr>
          <a:xfrm>
            <a:off x="6773463" y="2340163"/>
            <a:ext cx="429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spc="-300" dirty="0">
                <a:solidFill>
                  <a:srgbClr val="FF0000"/>
                </a:solidFill>
              </a:rPr>
              <a:t>1</a:t>
            </a:r>
            <a:endParaRPr lang="ko-KR" altLang="en-US" sz="2800" spc="-300" dirty="0">
              <a:solidFill>
                <a:srgbClr val="FF0000"/>
              </a:solidFill>
            </a:endParaRPr>
          </a:p>
        </p:txBody>
      </p:sp>
      <p:sp>
        <p:nvSpPr>
          <p:cNvPr id="62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282427" y="2387788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9824122-3331-E570-0A47-D1801F761A5C}"/>
              </a:ext>
            </a:extLst>
          </p:cNvPr>
          <p:cNvSpPr txBox="1"/>
          <p:nvPr/>
        </p:nvSpPr>
        <p:spPr>
          <a:xfrm>
            <a:off x="6285297" y="2340163"/>
            <a:ext cx="429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spc="-300" dirty="0">
                <a:solidFill>
                  <a:srgbClr val="FF0000"/>
                </a:solidFill>
              </a:rPr>
              <a:t>2</a:t>
            </a:r>
            <a:endParaRPr lang="ko-KR" altLang="en-US" sz="2800" spc="-300" dirty="0">
              <a:solidFill>
                <a:srgbClr val="FF0000"/>
              </a:solidFill>
            </a:endParaRPr>
          </a:p>
        </p:txBody>
      </p:sp>
      <p:sp>
        <p:nvSpPr>
          <p:cNvPr id="68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837268" y="3980681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1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349102" y="3980681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AA9A8709-506C-4095-BF1A-072EA52E8811}"/>
              </a:ext>
            </a:extLst>
          </p:cNvPr>
          <p:cNvGrpSpPr/>
          <p:nvPr/>
        </p:nvGrpSpPr>
        <p:grpSpPr>
          <a:xfrm>
            <a:off x="6351972" y="3933056"/>
            <a:ext cx="917296" cy="523220"/>
            <a:chOff x="6351972" y="3933056"/>
            <a:chExt cx="917296" cy="523220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6840138" y="3933056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0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6351972" y="3933056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3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837268" y="4465573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349102" y="4465573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850C8C40-2B51-4C9E-B3A3-A8493DC249CE}"/>
              </a:ext>
            </a:extLst>
          </p:cNvPr>
          <p:cNvGrpSpPr/>
          <p:nvPr/>
        </p:nvGrpSpPr>
        <p:grpSpPr>
          <a:xfrm>
            <a:off x="6351972" y="4417948"/>
            <a:ext cx="917296" cy="523220"/>
            <a:chOff x="6351972" y="4417948"/>
            <a:chExt cx="917296" cy="52322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6840138" y="4417948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0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6351972" y="4417948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3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0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347106" y="3429349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858940" y="3429349"/>
            <a:ext cx="432000" cy="43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05712DA3-3952-4BBA-B2A4-18BEB91593A8}"/>
              </a:ext>
            </a:extLst>
          </p:cNvPr>
          <p:cNvGrpSpPr/>
          <p:nvPr/>
        </p:nvGrpSpPr>
        <p:grpSpPr>
          <a:xfrm>
            <a:off x="5861810" y="3381724"/>
            <a:ext cx="917296" cy="523220"/>
            <a:chOff x="5861810" y="3381724"/>
            <a:chExt cx="917296" cy="523220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6349976" y="3381724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0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59824122-3331-E570-0A47-D1801F761A5C}"/>
                </a:ext>
              </a:extLst>
            </p:cNvPr>
            <p:cNvSpPr txBox="1"/>
            <p:nvPr/>
          </p:nvSpPr>
          <p:spPr>
            <a:xfrm>
              <a:off x="5861810" y="3381724"/>
              <a:ext cx="429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6</a:t>
              </a:r>
              <a:endParaRPr lang="ko-KR" altLang="en-US" sz="2800" spc="-3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54" name="그림 53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777081" y="2382293"/>
            <a:ext cx="440113" cy="4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5" name="그림 54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288915" y="2382293"/>
            <a:ext cx="440113" cy="4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7" name="그림 56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595531" y="3964273"/>
            <a:ext cx="440113" cy="4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588636" y="4450781"/>
            <a:ext cx="440113" cy="4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1" name="그림 60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062698" y="3422106"/>
            <a:ext cx="440113" cy="4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4600EC73-1129-4907-938A-53BB861C3C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51024" y="2809045"/>
            <a:ext cx="1792093" cy="626374"/>
          </a:xfrm>
          <a:prstGeom prst="rect">
            <a:avLst/>
          </a:prstGeom>
        </p:spPr>
      </p:pic>
      <p:grpSp>
        <p:nvGrpSpPr>
          <p:cNvPr id="17" name="그룹 30">
            <a:extLst>
              <a:ext uri="{FF2B5EF4-FFF2-40B4-BE49-F238E27FC236}">
                <a16:creationId xmlns:a16="http://schemas.microsoft.com/office/drawing/2014/main" id="{A497856B-034F-1565-954F-247D183E142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8" name="그룹 26">
              <a:extLst>
                <a:ext uri="{FF2B5EF4-FFF2-40B4-BE49-F238E27FC236}">
                  <a16:creationId xmlns:a16="http://schemas.microsoft.com/office/drawing/2014/main" id="{CDD9DF9A-81C5-0515-5165-1FCEC092242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2A575094-514E-CC3D-6FB2-6351E1A78E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3BC0387F-8147-EB12-5BC8-D00990C91C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B5DA2AA0-6C98-87B5-5EE1-10974BC8182D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56E0369-0AA3-0504-FCFF-2ACA45C781A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197078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계산해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3929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6240016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6" name="사각형: 둥근 모서리 45">
              <a:hlinkClick r:id="rId5" action="ppaction://hlinksldjump"/>
              <a:extLst>
                <a:ext uri="{FF2B5EF4-FFF2-40B4-BE49-F238E27FC236}">
                  <a16:creationId xmlns:a16="http://schemas.microsoft.com/office/drawing/2014/main" id="{43A67297-F39A-2EB0-5C6C-A3BBCE2B51CA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graphicFrame>
        <p:nvGraphicFramePr>
          <p:cNvPr id="38" name="표 37"/>
          <p:cNvGraphicFramePr>
            <a:graphicFrameLocks noGrp="1"/>
          </p:cNvGraphicFramePr>
          <p:nvPr/>
        </p:nvGraphicFramePr>
        <p:xfrm>
          <a:off x="2127898" y="2259546"/>
          <a:ext cx="1699352" cy="1463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4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×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347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" name="그룹 3"/>
          <p:cNvGrpSpPr/>
          <p:nvPr/>
        </p:nvGrpSpPr>
        <p:grpSpPr>
          <a:xfrm>
            <a:off x="1703512" y="3289447"/>
            <a:ext cx="2218209" cy="978710"/>
            <a:chOff x="1703512" y="3289447"/>
            <a:chExt cx="2218209" cy="97871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711101E-3C9A-F304-3738-B93149AE7007}"/>
                </a:ext>
              </a:extLst>
            </p:cNvPr>
            <p:cNvSpPr txBox="1"/>
            <p:nvPr/>
          </p:nvSpPr>
          <p:spPr>
            <a:xfrm>
              <a:off x="1715570" y="3289447"/>
              <a:ext cx="2100891" cy="56047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6 8 2 4</a:t>
              </a:r>
            </a:p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5 1 1 8 0</a:t>
              </a:r>
            </a:p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5 8 0 0 4</a:t>
              </a:r>
            </a:p>
          </p:txBody>
        </p:sp>
        <p:cxnSp>
          <p:nvCxnSpPr>
            <p:cNvPr id="44" name="직선 연결선 43"/>
            <p:cNvCxnSpPr/>
            <p:nvPr/>
          </p:nvCxnSpPr>
          <p:spPr>
            <a:xfrm>
              <a:off x="1703512" y="4268157"/>
              <a:ext cx="221820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0" name="표 49"/>
          <p:cNvGraphicFramePr>
            <a:graphicFrameLocks noGrp="1"/>
          </p:cNvGraphicFramePr>
          <p:nvPr/>
        </p:nvGraphicFramePr>
        <p:xfrm>
          <a:off x="6960096" y="2267559"/>
          <a:ext cx="2347090" cy="1950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9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kern="1200" spc="-3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3200" b="1" kern="1200" spc="-3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1" name="그룹 50"/>
          <p:cNvGrpSpPr/>
          <p:nvPr/>
        </p:nvGrpSpPr>
        <p:grpSpPr>
          <a:xfrm>
            <a:off x="7752572" y="2294815"/>
            <a:ext cx="1667570" cy="2148251"/>
            <a:chOff x="9120009" y="1633543"/>
            <a:chExt cx="1667570" cy="2148251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711101E-3C9A-F304-3738-B93149AE7007}"/>
                </a:ext>
              </a:extLst>
            </p:cNvPr>
            <p:cNvSpPr txBox="1"/>
            <p:nvPr/>
          </p:nvSpPr>
          <p:spPr>
            <a:xfrm>
              <a:off x="10073204" y="1633543"/>
              <a:ext cx="487118" cy="5630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711101E-3C9A-F304-3738-B93149AE7007}"/>
                </a:ext>
              </a:extLst>
            </p:cNvPr>
            <p:cNvSpPr txBox="1"/>
            <p:nvPr/>
          </p:nvSpPr>
          <p:spPr>
            <a:xfrm>
              <a:off x="9120009" y="2665157"/>
              <a:ext cx="1477069" cy="5630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3 0 1</a:t>
              </a:r>
            </a:p>
          </p:txBody>
        </p:sp>
        <p:cxnSp>
          <p:nvCxnSpPr>
            <p:cNvPr id="54" name="직선 연결선 53"/>
            <p:cNvCxnSpPr/>
            <p:nvPr/>
          </p:nvCxnSpPr>
          <p:spPr>
            <a:xfrm>
              <a:off x="9263428" y="3218713"/>
              <a:ext cx="152415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711101E-3C9A-F304-3738-B93149AE7007}"/>
                </a:ext>
              </a:extLst>
            </p:cNvPr>
            <p:cNvSpPr txBox="1"/>
            <p:nvPr/>
          </p:nvSpPr>
          <p:spPr>
            <a:xfrm>
              <a:off x="9120009" y="3218713"/>
              <a:ext cx="1477069" cy="5630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altLang="ko-KR" sz="3200" b="1" spc="300" dirty="0">
                  <a:solidFill>
                    <a:srgbClr val="FF0000"/>
                  </a:solidFill>
                </a:rPr>
                <a:t>2 6</a:t>
              </a:r>
            </a:p>
          </p:txBody>
        </p:sp>
      </p:grpSp>
      <p:pic>
        <p:nvPicPr>
          <p:cNvPr id="41" name="그림 40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749964" y="328944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9" name="그림 48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347054" y="224033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5" name="그림 54">
            <a:extLst>
              <a:ext uri="{FF2B5EF4-FFF2-40B4-BE49-F238E27FC236}">
                <a16:creationId xmlns:a16="http://schemas.microsoft.com/office/drawing/2014/main" id="{5DC77B4D-AB91-4651-A76A-34FBC82457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63238" y="2694964"/>
            <a:ext cx="1792093" cy="626374"/>
          </a:xfrm>
          <a:prstGeom prst="rect">
            <a:avLst/>
          </a:prstGeom>
        </p:spPr>
      </p:pic>
      <p:grpSp>
        <p:nvGrpSpPr>
          <p:cNvPr id="5" name="그룹 30">
            <a:extLst>
              <a:ext uri="{FF2B5EF4-FFF2-40B4-BE49-F238E27FC236}">
                <a16:creationId xmlns:a16="http://schemas.microsoft.com/office/drawing/2014/main" id="{EB7198EB-DBB2-5B19-D792-6DC76B3B7BB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8E4C4F50-3EC8-B7C8-2960-CA470D1AC68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77031562-F738-6A19-00D3-74DF6A2719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3F2AF042-5574-AEE3-DFB9-0D42322D3D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F38E9B22-B4CA-0903-8B3B-CB6704CE112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12359060-1B75-A036-1424-73E62C66AB08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10441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장난감 공장에서 매일 인형을 생산하고 있습니다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장난감 공장에서 인형을 모두 몇 개 생산했는지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17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9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grpSp>
        <p:nvGrpSpPr>
          <p:cNvPr id="5" name="그룹 4"/>
          <p:cNvGrpSpPr/>
          <p:nvPr/>
        </p:nvGrpSpPr>
        <p:grpSpPr>
          <a:xfrm>
            <a:off x="2990112" y="2636912"/>
            <a:ext cx="6173788" cy="2033744"/>
            <a:chOff x="2990112" y="2636912"/>
            <a:chExt cx="6173788" cy="221932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0112" y="2636912"/>
              <a:ext cx="6173788" cy="2219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2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70460" y="2822493"/>
              <a:ext cx="2337508" cy="1130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2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40584" y="2822493"/>
              <a:ext cx="2337508" cy="1130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직사각형 3"/>
            <p:cNvSpPr/>
            <p:nvPr/>
          </p:nvSpPr>
          <p:spPr>
            <a:xfrm>
              <a:off x="3863752" y="4077072"/>
              <a:ext cx="1512168" cy="5040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6960096" y="4077072"/>
              <a:ext cx="1512168" cy="5040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61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5549131" y="4811942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cxnSp>
        <p:nvCxnSpPr>
          <p:cNvPr id="63" name="직선 연결선 62"/>
          <p:cNvCxnSpPr>
            <a:cxnSpLocks/>
          </p:cNvCxnSpPr>
          <p:nvPr/>
        </p:nvCxnSpPr>
        <p:spPr>
          <a:xfrm>
            <a:off x="6168528" y="5373216"/>
            <a:ext cx="5162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6234285" y="4780001"/>
            <a:ext cx="5192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179×20=3580(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또는 </a:t>
            </a:r>
            <a:r>
              <a:rPr lang="en-US" altLang="ko-KR" sz="3200" b="1" spc="-300" dirty="0">
                <a:solidFill>
                  <a:srgbClr val="FF0000"/>
                </a:solidFill>
              </a:rPr>
              <a:t>179×20</a:t>
            </a:r>
            <a:r>
              <a:rPr lang="ko-KR" altLang="en-US" sz="3200" b="1" spc="-300" dirty="0">
                <a:solidFill>
                  <a:srgbClr val="FF0000"/>
                </a:solidFill>
              </a:rPr>
              <a:t> </a:t>
            </a:r>
            <a:r>
              <a:rPr lang="en-US" altLang="ko-KR" sz="3200" b="1" spc="-300" dirty="0">
                <a:solidFill>
                  <a:srgbClr val="FF0000"/>
                </a:solidFill>
              </a:rPr>
              <a:t>)</a:t>
            </a:r>
            <a:endParaRPr lang="ko-KR" altLang="en-US" sz="3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8727577" y="5564228"/>
            <a:ext cx="1468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3580</a:t>
            </a:r>
            <a:endParaRPr lang="ko-KR" altLang="en-US" sz="3200" dirty="0"/>
          </a:p>
        </p:txBody>
      </p:sp>
      <p:cxnSp>
        <p:nvCxnSpPr>
          <p:cNvPr id="67" name="직선 연결선 66"/>
          <p:cNvCxnSpPr/>
          <p:nvPr/>
        </p:nvCxnSpPr>
        <p:spPr>
          <a:xfrm>
            <a:off x="7671588" y="6161167"/>
            <a:ext cx="32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화살표: 오각형 79">
            <a:extLst>
              <a:ext uri="{FF2B5EF4-FFF2-40B4-BE49-F238E27FC236}">
                <a16:creationId xmlns:a16="http://schemas.microsoft.com/office/drawing/2014/main" id="{77276514-9109-0A36-3DDD-C8EEDB51F0D9}"/>
              </a:ext>
            </a:extLst>
          </p:cNvPr>
          <p:cNvSpPr/>
          <p:nvPr/>
        </p:nvSpPr>
        <p:spPr>
          <a:xfrm>
            <a:off x="7052191" y="5585503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69" name="직사각형 68"/>
          <p:cNvSpPr/>
          <p:nvPr/>
        </p:nvSpPr>
        <p:spPr>
          <a:xfrm>
            <a:off x="10874746" y="5580529"/>
            <a:ext cx="683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b="1" dirty="0"/>
              <a:t>개</a:t>
            </a:r>
            <a:endParaRPr lang="ko-KR" altLang="en-US" sz="3200" dirty="0"/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7CB9503A-4297-4C00-B635-0FB26A45898B}"/>
              </a:ext>
            </a:extLst>
          </p:cNvPr>
          <p:cNvSpPr/>
          <p:nvPr/>
        </p:nvSpPr>
        <p:spPr>
          <a:xfrm>
            <a:off x="3444711" y="2929284"/>
            <a:ext cx="2363257" cy="840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매일 생산하는 인형의 수</a:t>
            </a:r>
            <a:r>
              <a:rPr lang="en-US" altLang="ko-KR" sz="2800" b="1" dirty="0">
                <a:solidFill>
                  <a:schemeClr val="tx1"/>
                </a:solidFill>
              </a:rPr>
              <a:t>(</a:t>
            </a:r>
            <a:r>
              <a:rPr lang="ko-KR" altLang="en-US" sz="2800" b="1" dirty="0">
                <a:solidFill>
                  <a:schemeClr val="tx1"/>
                </a:solidFill>
              </a:rPr>
              <a:t>개</a:t>
            </a:r>
            <a:r>
              <a:rPr lang="en-US" altLang="ko-KR" sz="28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7CB9503A-4297-4C00-B635-0FB26A45898B}"/>
              </a:ext>
            </a:extLst>
          </p:cNvPr>
          <p:cNvSpPr/>
          <p:nvPr/>
        </p:nvSpPr>
        <p:spPr>
          <a:xfrm>
            <a:off x="6414835" y="2929284"/>
            <a:ext cx="2363257" cy="840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생산한</a:t>
            </a:r>
            <a:endParaRPr lang="en-US" altLang="ko-KR" sz="2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날수</a:t>
            </a:r>
            <a:r>
              <a:rPr lang="en-US" altLang="ko-KR" sz="2800" b="1" dirty="0">
                <a:solidFill>
                  <a:schemeClr val="tx1"/>
                </a:solidFill>
              </a:rPr>
              <a:t>(</a:t>
            </a:r>
            <a:r>
              <a:rPr lang="ko-KR" altLang="en-US" sz="2800" b="1" dirty="0">
                <a:solidFill>
                  <a:schemeClr val="tx1"/>
                </a:solidFill>
              </a:rPr>
              <a:t>일</a:t>
            </a:r>
            <a:r>
              <a:rPr lang="en-US" altLang="ko-KR" sz="28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7CB9503A-4297-4C00-B635-0FB26A45898B}"/>
              </a:ext>
            </a:extLst>
          </p:cNvPr>
          <p:cNvSpPr/>
          <p:nvPr/>
        </p:nvSpPr>
        <p:spPr>
          <a:xfrm>
            <a:off x="3719736" y="3984067"/>
            <a:ext cx="1793697" cy="48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179</a:t>
            </a: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7CB9503A-4297-4C00-B635-0FB26A45898B}"/>
              </a:ext>
            </a:extLst>
          </p:cNvPr>
          <p:cNvSpPr/>
          <p:nvPr/>
        </p:nvSpPr>
        <p:spPr>
          <a:xfrm>
            <a:off x="6712489" y="3984067"/>
            <a:ext cx="1793697" cy="48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20</a:t>
            </a:r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444188" y="482481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1" name="그림 50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210460" y="556378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7" name="그룹 30">
            <a:extLst>
              <a:ext uri="{FF2B5EF4-FFF2-40B4-BE49-F238E27FC236}">
                <a16:creationId xmlns:a16="http://schemas.microsoft.com/office/drawing/2014/main" id="{68AAB905-2EEF-92EC-6384-7A58F9095B8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8" name="그룹 26">
              <a:extLst>
                <a:ext uri="{FF2B5EF4-FFF2-40B4-BE49-F238E27FC236}">
                  <a16:creationId xmlns:a16="http://schemas.microsoft.com/office/drawing/2014/main" id="{16E57B9D-2DF7-5137-E091-26B4535EC94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535533F5-EC78-BCCB-1D43-4B73E1AF7C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FAA8F0BE-A0C7-C18F-672F-9CA82609ED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60439CFD-DFFB-C664-C1C5-779CEF5BF281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088A662-10D2-13FD-79BC-4B5595CBDED0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25534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몫이 작은 것부터 차례대로 기호를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sp>
        <p:nvSpPr>
          <p:cNvPr id="35" name="사각형: 둥근 모서리 54">
            <a:extLst>
              <a:ext uri="{FF2B5EF4-FFF2-40B4-BE49-F238E27FC236}">
                <a16:creationId xmlns:a16="http://schemas.microsoft.com/office/drawing/2014/main" id="{F3EFB837-8A3B-5A00-174C-EF0FF24128D1}"/>
              </a:ext>
            </a:extLst>
          </p:cNvPr>
          <p:cNvSpPr/>
          <p:nvPr/>
        </p:nvSpPr>
        <p:spPr>
          <a:xfrm>
            <a:off x="2504906" y="2276872"/>
            <a:ext cx="6808010" cy="1368152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38100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r>
              <a:rPr lang="ko-KR" altLang="en-US" sz="3200" b="1" spc="-300" dirty="0">
                <a:solidFill>
                  <a:schemeClr val="tx1"/>
                </a:solidFill>
              </a:rPr>
              <a:t>㉠ </a:t>
            </a:r>
            <a:r>
              <a:rPr lang="en-US" altLang="ko-KR" sz="3200" b="1" spc="-300" dirty="0">
                <a:solidFill>
                  <a:schemeClr val="tx1"/>
                </a:solidFill>
              </a:rPr>
              <a:t>380÷19 		</a:t>
            </a:r>
            <a:r>
              <a:rPr lang="ko-KR" altLang="en-US" sz="3200" b="1" spc="-300" dirty="0">
                <a:solidFill>
                  <a:schemeClr val="tx1"/>
                </a:solidFill>
              </a:rPr>
              <a:t>㉡ </a:t>
            </a:r>
            <a:r>
              <a:rPr lang="en-US" altLang="ko-KR" sz="3200" b="1" spc="-300" dirty="0">
                <a:solidFill>
                  <a:schemeClr val="tx1"/>
                </a:solidFill>
              </a:rPr>
              <a:t>380÷12</a:t>
            </a:r>
          </a:p>
          <a:p>
            <a:r>
              <a:rPr lang="ko-KR" altLang="en-US" sz="3200" b="1" spc="-300" dirty="0">
                <a:solidFill>
                  <a:schemeClr val="tx1"/>
                </a:solidFill>
              </a:rPr>
              <a:t>㉢ </a:t>
            </a:r>
            <a:r>
              <a:rPr lang="en-US" altLang="ko-KR" sz="3200" b="1" spc="-300" dirty="0">
                <a:solidFill>
                  <a:schemeClr val="tx1"/>
                </a:solidFill>
              </a:rPr>
              <a:t>96÷12 		</a:t>
            </a:r>
            <a:r>
              <a:rPr lang="ko-KR" altLang="en-US" sz="3200" b="1" spc="-300" dirty="0">
                <a:solidFill>
                  <a:schemeClr val="tx1"/>
                </a:solidFill>
              </a:rPr>
              <a:t>㉣ </a:t>
            </a:r>
            <a:r>
              <a:rPr lang="en-US" altLang="ko-KR" sz="3200" b="1" spc="-300" dirty="0">
                <a:solidFill>
                  <a:schemeClr val="tx1"/>
                </a:solidFill>
              </a:rPr>
              <a:t>96÷13</a:t>
            </a: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248128" y="3842812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                       )</a:t>
            </a:r>
            <a:endParaRPr lang="ko-KR" altLang="en-US" sz="3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7968208" y="3878764"/>
            <a:ext cx="2776331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㉣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㉢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㉠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㉡</a:t>
            </a: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072984" y="386241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1" name="그룹 30">
            <a:extLst>
              <a:ext uri="{FF2B5EF4-FFF2-40B4-BE49-F238E27FC236}">
                <a16:creationId xmlns:a16="http://schemas.microsoft.com/office/drawing/2014/main" id="{87D9CD72-2EE0-B2FA-EA90-3353585DB38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22" name="그룹 26">
              <a:extLst>
                <a:ext uri="{FF2B5EF4-FFF2-40B4-BE49-F238E27FC236}">
                  <a16:creationId xmlns:a16="http://schemas.microsoft.com/office/drawing/2014/main" id="{BD3C6A08-517F-4C0B-742A-2ADFB0A35E6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4" name="그래픽 60">
                <a:extLst>
                  <a:ext uri="{FF2B5EF4-FFF2-40B4-BE49-F238E27FC236}">
                    <a16:creationId xmlns:a16="http://schemas.microsoft.com/office/drawing/2014/main" id="{E175AC4A-A075-827F-6F9A-B900888F77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5" name="그림 28">
                <a:extLst>
                  <a:ext uri="{FF2B5EF4-FFF2-40B4-BE49-F238E27FC236}">
                    <a16:creationId xmlns:a16="http://schemas.microsoft.com/office/drawing/2014/main" id="{8E184B34-959E-1567-BA0D-40A05EB9E0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3" name="TextBox 3">
              <a:extLst>
                <a:ext uri="{FF2B5EF4-FFF2-40B4-BE49-F238E27FC236}">
                  <a16:creationId xmlns:a16="http://schemas.microsoft.com/office/drawing/2014/main" id="{EEE58FEE-3609-A02B-8977-8F4E7CBB386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C96286D-3125-58A8-35D5-4866E5733DB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408972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C165A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19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9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526700" y="154681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4535982" y="2359313"/>
            <a:ext cx="30938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÷42=17</a:t>
            </a: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···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3359696" y="2393571"/>
            <a:ext cx="1236356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3457578" y="2420888"/>
            <a:ext cx="104221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724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7" name="그림 56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694486" y="245484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4" name="그룹 30">
            <a:extLst>
              <a:ext uri="{FF2B5EF4-FFF2-40B4-BE49-F238E27FC236}">
                <a16:creationId xmlns:a16="http://schemas.microsoft.com/office/drawing/2014/main" id="{3BAC7A0B-371C-94AF-2E4E-7DB31F6E88A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5" name="그룹 26">
              <a:extLst>
                <a:ext uri="{FF2B5EF4-FFF2-40B4-BE49-F238E27FC236}">
                  <a16:creationId xmlns:a16="http://schemas.microsoft.com/office/drawing/2014/main" id="{1D5B8B3D-2496-24C7-C22D-10DB6DFDC2D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7" name="그래픽 60">
                <a:extLst>
                  <a:ext uri="{FF2B5EF4-FFF2-40B4-BE49-F238E27FC236}">
                    <a16:creationId xmlns:a16="http://schemas.microsoft.com/office/drawing/2014/main" id="{E8009BE5-2C34-F745-4FA2-8B4717FD6B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8" name="그림 28">
                <a:extLst>
                  <a:ext uri="{FF2B5EF4-FFF2-40B4-BE49-F238E27FC236}">
                    <a16:creationId xmlns:a16="http://schemas.microsoft.com/office/drawing/2014/main" id="{9452E34F-454C-23AA-5472-15811045A4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6" name="TextBox 3">
              <a:extLst>
                <a:ext uri="{FF2B5EF4-FFF2-40B4-BE49-F238E27FC236}">
                  <a16:creationId xmlns:a16="http://schemas.microsoft.com/office/drawing/2014/main" id="{35401E43-EA71-AABA-858B-09051AE5B9F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41EF346D-039A-D444-11AE-EC7C1BA321E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곱셈과 나눗셈</a:t>
            </a:r>
          </a:p>
        </p:txBody>
      </p:sp>
    </p:spTree>
    <p:extLst>
      <p:ext uri="{BB962C8B-B14F-4D97-AF65-F5344CB8AC3E}">
        <p14:creationId xmlns:p14="http://schemas.microsoft.com/office/powerpoint/2010/main" val="338000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수를 읽어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4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2215902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 34765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3956085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 71340000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2068208" y="2974146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3071664" y="2923795"/>
            <a:ext cx="5057385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200" b="1" dirty="0">
                <a:solidFill>
                  <a:srgbClr val="FF0000"/>
                </a:solidFill>
              </a:rPr>
              <a:t>삼만 사천칠백육십오</a:t>
            </a:r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3089049" y="3578572"/>
            <a:ext cx="504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2068208" y="4639349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3071664" y="4588998"/>
            <a:ext cx="5057385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200" b="1" dirty="0">
                <a:solidFill>
                  <a:srgbClr val="FF0000"/>
                </a:solidFill>
              </a:rPr>
              <a:t>칠천백삼십사만</a:t>
            </a:r>
          </a:p>
        </p:txBody>
      </p:sp>
      <p:cxnSp>
        <p:nvCxnSpPr>
          <p:cNvPr id="39" name="직선 연결선 38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3089049" y="5243775"/>
            <a:ext cx="504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사각형: 둥근 모서리 48">
            <a:hlinkClick r:id="rId5" action="ppaction://hlinksldjump"/>
            <a:extLst>
              <a:ext uri="{FF2B5EF4-FFF2-40B4-BE49-F238E27FC236}">
                <a16:creationId xmlns:a16="http://schemas.microsoft.com/office/drawing/2014/main" id="{A16D1039-CFE8-E3F4-BC04-5530AC096D4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F2D5223A-1C51-47EF-831C-78A26205EE4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316967" y="300992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484EA43E-3D31-442D-94D2-37FA601933D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316967" y="468268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52AA63C1-6246-E70F-A325-F0EFA82F824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4" name="그룹 26">
              <a:extLst>
                <a:ext uri="{FF2B5EF4-FFF2-40B4-BE49-F238E27FC236}">
                  <a16:creationId xmlns:a16="http://schemas.microsoft.com/office/drawing/2014/main" id="{2477B6E8-E0FB-B6F7-086E-E242C1B6D89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2A566BDF-C6A6-9C58-6D4B-529EAD2724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A61F4F7C-182E-2CBE-5E14-9705961609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9AAF2FF0-A7AC-C187-CC19-0FF600057E2E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1C1909F-E6BF-9B67-9D60-2BEEC9A5F75A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87982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063552" y="1412776"/>
            <a:ext cx="10166548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삼각형을 보고 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3" y="1556792"/>
            <a:ext cx="410410" cy="410410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/>
                </a:solidFill>
              </a:rPr>
              <a:t>1</a:t>
            </a:r>
            <a:endParaRPr lang="ko-KR" altLang="en-US" sz="2400" b="1" spc="-300" dirty="0">
              <a:solidFill>
                <a:schemeClr val="bg1"/>
              </a:solidFill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20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611988" y="1510002"/>
            <a:ext cx="1283890" cy="5508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2800" b="1" spc="-300" dirty="0">
                <a:solidFill>
                  <a:srgbClr val="40B6E9"/>
                </a:solidFill>
                <a:latin typeface="맑은 고딕" panose="020F0502020204030204"/>
                <a:ea typeface="맑은 고딕" panose="020B0503020000020004" pitchFamily="50" charset="-127"/>
              </a:rPr>
              <a:t>[     ~     ]</a:t>
            </a:r>
            <a:endParaRPr lang="ko-KR" altLang="en-US" sz="2800" b="1" spc="-300" dirty="0">
              <a:solidFill>
                <a:srgbClr val="40B6E9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4" name="순서도: 연결자 33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343395" y="1556792"/>
            <a:ext cx="410410" cy="410410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/>
                </a:solidFill>
              </a:rPr>
              <a:t>2</a:t>
            </a:r>
            <a:endParaRPr lang="ko-KR" altLang="en-US" sz="2400" b="1" spc="-3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7988" y="2124720"/>
            <a:ext cx="4776024" cy="2716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순서도: 연결자 36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4915950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4869160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삼각자를 사용하여 예각삼각형을 모두 찾아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7212947" y="5498996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                       )</a:t>
            </a:r>
            <a:endParaRPr lang="ko-KR" altLang="en-US" sz="3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7933027" y="5534948"/>
            <a:ext cx="2776331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나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마</a:t>
            </a:r>
          </a:p>
        </p:txBody>
      </p:sp>
      <p:pic>
        <p:nvPicPr>
          <p:cNvPr id="66" name="그림 65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037803" y="551860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6" name="그룹 30">
            <a:extLst>
              <a:ext uri="{FF2B5EF4-FFF2-40B4-BE49-F238E27FC236}">
                <a16:creationId xmlns:a16="http://schemas.microsoft.com/office/drawing/2014/main" id="{E0C683C6-34E7-A2C1-29DB-E5792D7A0DD5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8" name="그룹 26">
              <a:extLst>
                <a:ext uri="{FF2B5EF4-FFF2-40B4-BE49-F238E27FC236}">
                  <a16:creationId xmlns:a16="http://schemas.microsoft.com/office/drawing/2014/main" id="{C259692B-0BD7-F00D-3559-65FAE83B1F8C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7CB08295-D9BD-9760-094B-0DB7D1D1C8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844E1237-B43E-451B-5C90-3B82FEAA9F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C1484DC3-2370-2335-694E-2994CF083CA4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3359DDA0-6443-2914-B27F-F77017E1E4E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379582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063552" y="1412776"/>
            <a:ext cx="10166548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삼각형을 보고 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21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7988" y="2124720"/>
            <a:ext cx="4776024" cy="2716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순서도: 연결자 36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4915950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4869160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자를 사용하여 이등변삼각형을 모두 찾아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7212947" y="5498996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                       )</a:t>
            </a:r>
            <a:endParaRPr lang="ko-KR" altLang="en-US" sz="3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7933027" y="5534948"/>
            <a:ext cx="2776331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가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다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마</a:t>
            </a: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037803" y="551860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F43A5734-CCC9-44BA-BD12-4F1A7DF9C337}"/>
              </a:ext>
            </a:extLst>
          </p:cNvPr>
          <p:cNvSpPr/>
          <p:nvPr/>
        </p:nvSpPr>
        <p:spPr>
          <a:xfrm>
            <a:off x="744413" y="1556792"/>
            <a:ext cx="410410" cy="410410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/>
                </a:solidFill>
              </a:rPr>
              <a:t>1</a:t>
            </a:r>
            <a:endParaRPr lang="ko-KR" altLang="en-US" sz="24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B61133-B8D7-42A3-B7C4-A3D487E661FA}"/>
              </a:ext>
            </a:extLst>
          </p:cNvPr>
          <p:cNvSpPr txBox="1"/>
          <p:nvPr/>
        </p:nvSpPr>
        <p:spPr>
          <a:xfrm>
            <a:off x="611988" y="1510002"/>
            <a:ext cx="1283890" cy="5508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2800" b="1" spc="-300" dirty="0">
                <a:solidFill>
                  <a:srgbClr val="40B6E9"/>
                </a:solidFill>
                <a:latin typeface="맑은 고딕" panose="020F0502020204030204"/>
                <a:ea typeface="맑은 고딕" panose="020B0503020000020004" pitchFamily="50" charset="-127"/>
              </a:rPr>
              <a:t>[     ~     ]</a:t>
            </a:r>
            <a:endParaRPr lang="ko-KR" altLang="en-US" sz="2800" b="1" spc="-300" dirty="0">
              <a:solidFill>
                <a:srgbClr val="40B6E9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9" name="순서도: 연결자 38">
            <a:extLst>
              <a:ext uri="{FF2B5EF4-FFF2-40B4-BE49-F238E27FC236}">
                <a16:creationId xmlns:a16="http://schemas.microsoft.com/office/drawing/2014/main" id="{EAC59D4E-DAB5-4C31-B8C0-38D7906DAC11}"/>
              </a:ext>
            </a:extLst>
          </p:cNvPr>
          <p:cNvSpPr/>
          <p:nvPr/>
        </p:nvSpPr>
        <p:spPr>
          <a:xfrm>
            <a:off x="1343395" y="1556792"/>
            <a:ext cx="410410" cy="410410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/>
                </a:solidFill>
              </a:rPr>
              <a:t>2</a:t>
            </a:r>
            <a:endParaRPr lang="ko-KR" altLang="en-US" sz="2400" b="1" spc="-300" dirty="0">
              <a:solidFill>
                <a:schemeClr val="bg1"/>
              </a:solidFill>
            </a:endParaRPr>
          </a:p>
        </p:txBody>
      </p:sp>
      <p:grpSp>
        <p:nvGrpSpPr>
          <p:cNvPr id="2" name="그룹 30">
            <a:extLst>
              <a:ext uri="{FF2B5EF4-FFF2-40B4-BE49-F238E27FC236}">
                <a16:creationId xmlns:a16="http://schemas.microsoft.com/office/drawing/2014/main" id="{0F4BF769-CD73-3037-0B22-83E22D8C812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353D2AF7-76A9-CDCB-3DD5-2B5E236C85DD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52953066-5176-183A-8683-092698AB75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88EEC1C6-2916-CEA4-C976-F999C3E702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1EFD4B8D-6A6F-6470-D48E-9A65AD2B7506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5EF100B-2FC8-6F48-5E91-209A6DE4C083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415001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22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6" name="사각형: 둥근 모서리 45">
              <a:hlinkClick r:id="rId4" action="ppaction://hlinksldjump"/>
              <a:extLst>
                <a:ext uri="{FF2B5EF4-FFF2-40B4-BE49-F238E27FC236}">
                  <a16:creationId xmlns:a16="http://schemas.microsoft.com/office/drawing/2014/main" id="{43A67297-F39A-2EB0-5C6C-A3BBCE2B51CA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9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526700" y="1546814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2367084"/>
            <a:ext cx="2659751" cy="3193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5465009" y="2406987"/>
            <a:ext cx="68595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60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5071658" y="4959868"/>
            <a:ext cx="68595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60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2" name="그림 6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571487" y="241414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3" name="그림 62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156646" y="494388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1" name="그룹 30">
            <a:extLst>
              <a:ext uri="{FF2B5EF4-FFF2-40B4-BE49-F238E27FC236}">
                <a16:creationId xmlns:a16="http://schemas.microsoft.com/office/drawing/2014/main" id="{9F1FF1C0-24C3-CD99-DE20-C3DF31C42A3B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22" name="그룹 26">
              <a:extLst>
                <a:ext uri="{FF2B5EF4-FFF2-40B4-BE49-F238E27FC236}">
                  <a16:creationId xmlns:a16="http://schemas.microsoft.com/office/drawing/2014/main" id="{5EA08BB0-1610-11F6-E979-3A79A26DEBC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4" name="그래픽 60">
                <a:extLst>
                  <a:ext uri="{FF2B5EF4-FFF2-40B4-BE49-F238E27FC236}">
                    <a16:creationId xmlns:a16="http://schemas.microsoft.com/office/drawing/2014/main" id="{E55526E7-A9F8-155D-A8F3-3EB80F6858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5" name="그림 28">
                <a:extLst>
                  <a:ext uri="{FF2B5EF4-FFF2-40B4-BE49-F238E27FC236}">
                    <a16:creationId xmlns:a16="http://schemas.microsoft.com/office/drawing/2014/main" id="{93A4B6E4-E123-282C-6013-54EC4B5679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3" name="TextBox 3">
              <a:extLst>
                <a:ext uri="{FF2B5EF4-FFF2-40B4-BE49-F238E27FC236}">
                  <a16:creationId xmlns:a16="http://schemas.microsoft.com/office/drawing/2014/main" id="{B169AF01-D73B-71FA-CBFC-D673ECA03C4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C1D35CCF-7DBA-0653-2245-6DAF6DC0D8E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19114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삼각형의 세 각의 크기를 나타낸 것입니다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이등변삼각형을 찾아 </a:t>
            </a:r>
            <a:r>
              <a:rPr lang="ko-KR" altLang="en-US" sz="3600" b="1" spc="-300" dirty="0">
                <a:solidFill>
                  <a:srgbClr val="F311B2"/>
                </a:solidFill>
                <a:latin typeface="맑은 고딕" panose="020F0502020204030204"/>
                <a:ea typeface="맑은 고딕" panose="020B0503020000020004" pitchFamily="50" charset="-127"/>
              </a:rPr>
              <a:t>○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표 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23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4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9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54" name="그림 53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201916" y="19380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2" name="사각형: 둥근 모서리 53">
            <a:extLst>
              <a:ext uri="{FF2B5EF4-FFF2-40B4-BE49-F238E27FC236}">
                <a16:creationId xmlns:a16="http://schemas.microsoft.com/office/drawing/2014/main" id="{3BBD1557-0449-7A0A-3E1B-04B1C1A02952}"/>
              </a:ext>
            </a:extLst>
          </p:cNvPr>
          <p:cNvSpPr/>
          <p:nvPr/>
        </p:nvSpPr>
        <p:spPr>
          <a:xfrm>
            <a:off x="3409214" y="3698509"/>
            <a:ext cx="2997309" cy="65638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txBody>
          <a:bodyPr rot="0" spcFirstLastPara="0" vertOverflow="overflow" horzOverflow="overflow" vert="horz" wrap="square" lIns="72000" tIns="252000" rIns="72000" bIns="25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-300" dirty="0"/>
              <a:t>50</a:t>
            </a:r>
            <a:r>
              <a:rPr lang="ko-KR" altLang="en-US" sz="3200" b="1" spc="-300" dirty="0"/>
              <a:t>˚</a:t>
            </a:r>
            <a:r>
              <a:rPr lang="en-US" altLang="ko-KR" sz="3200" b="1" spc="-300" dirty="0"/>
              <a:t>, 50</a:t>
            </a:r>
            <a:r>
              <a:rPr lang="ko-KR" altLang="en-US" sz="3200" b="1" spc="-300" dirty="0"/>
              <a:t>˚</a:t>
            </a:r>
            <a:r>
              <a:rPr lang="en-US" altLang="ko-KR" sz="3200" b="1" spc="-300" dirty="0"/>
              <a:t>, 80</a:t>
            </a:r>
            <a:r>
              <a:rPr lang="ko-KR" altLang="en-US" sz="3200" b="1" spc="-300" dirty="0"/>
              <a:t>˚</a:t>
            </a:r>
          </a:p>
        </p:txBody>
      </p:sp>
      <p:sp>
        <p:nvSpPr>
          <p:cNvPr id="43" name="사각형: 둥근 모서리 55">
            <a:extLst>
              <a:ext uri="{FF2B5EF4-FFF2-40B4-BE49-F238E27FC236}">
                <a16:creationId xmlns:a16="http://schemas.microsoft.com/office/drawing/2014/main" id="{96010E22-BFDB-5B16-6813-9CACAB6202C2}"/>
              </a:ext>
            </a:extLst>
          </p:cNvPr>
          <p:cNvSpPr/>
          <p:nvPr/>
        </p:nvSpPr>
        <p:spPr>
          <a:xfrm>
            <a:off x="3415516" y="2813099"/>
            <a:ext cx="2980524" cy="650457"/>
          </a:xfrm>
          <a:prstGeom prst="roundRect">
            <a:avLst>
              <a:gd name="adj" fmla="val 10581"/>
            </a:avLst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tx1"/>
                </a:solidFill>
              </a:rPr>
              <a:t>60</a:t>
            </a:r>
            <a:r>
              <a:rPr lang="ko-KR" altLang="en-US" sz="3200" b="1" spc="-300" dirty="0">
                <a:solidFill>
                  <a:schemeClr val="tx1"/>
                </a:solidFill>
              </a:rPr>
              <a:t>˚</a:t>
            </a:r>
            <a:r>
              <a:rPr lang="en-US" altLang="ko-KR" sz="3200" b="1" spc="-300" dirty="0">
                <a:solidFill>
                  <a:schemeClr val="tx1"/>
                </a:solidFill>
              </a:rPr>
              <a:t>, 20</a:t>
            </a:r>
            <a:r>
              <a:rPr lang="ko-KR" altLang="en-US" sz="3200" b="1" spc="-300" dirty="0"/>
              <a:t>˚</a:t>
            </a:r>
            <a:r>
              <a:rPr lang="en-US" altLang="ko-KR" sz="3200" b="1" spc="-300" dirty="0"/>
              <a:t>, 100</a:t>
            </a:r>
            <a:r>
              <a:rPr lang="ko-KR" altLang="en-US" sz="3200" b="1" spc="-300" dirty="0"/>
              <a:t>˚</a:t>
            </a: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51" name="사각형: 둥근 모서리 56">
            <a:extLst>
              <a:ext uri="{FF2B5EF4-FFF2-40B4-BE49-F238E27FC236}">
                <a16:creationId xmlns:a16="http://schemas.microsoft.com/office/drawing/2014/main" id="{B7A26E78-AD8A-F784-8DEB-F60E9FEBF1D2}"/>
              </a:ext>
            </a:extLst>
          </p:cNvPr>
          <p:cNvSpPr/>
          <p:nvPr/>
        </p:nvSpPr>
        <p:spPr>
          <a:xfrm>
            <a:off x="3409214" y="4578743"/>
            <a:ext cx="2997309" cy="650457"/>
          </a:xfrm>
          <a:prstGeom prst="roundRect">
            <a:avLst>
              <a:gd name="adj" fmla="val 13712"/>
            </a:avLst>
          </a:prstGeom>
          <a:solidFill>
            <a:srgbClr val="E1F2ED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tx1"/>
                </a:solidFill>
              </a:rPr>
              <a:t>40</a:t>
            </a:r>
            <a:r>
              <a:rPr lang="ko-KR" altLang="en-US" sz="3200" b="1" spc="-300" dirty="0">
                <a:solidFill>
                  <a:schemeClr val="tx1"/>
                </a:solidFill>
              </a:rPr>
              <a:t>˚</a:t>
            </a:r>
            <a:r>
              <a:rPr lang="en-US" altLang="ko-KR" sz="3200" b="1" spc="-300" dirty="0">
                <a:solidFill>
                  <a:schemeClr val="tx1"/>
                </a:solidFill>
              </a:rPr>
              <a:t>, 65</a:t>
            </a:r>
            <a:r>
              <a:rPr lang="ko-KR" altLang="en-US" sz="3200" b="1" spc="-300" dirty="0">
                <a:solidFill>
                  <a:schemeClr val="tx1"/>
                </a:solidFill>
              </a:rPr>
              <a:t>˚</a:t>
            </a:r>
            <a:r>
              <a:rPr lang="en-US" altLang="ko-KR" sz="3200" b="1" spc="-300" dirty="0">
                <a:solidFill>
                  <a:schemeClr val="tx1"/>
                </a:solidFill>
              </a:rPr>
              <a:t>, 75</a:t>
            </a:r>
            <a:r>
              <a:rPr lang="ko-KR" altLang="en-US" sz="3200" b="1" spc="-300" dirty="0">
                <a:solidFill>
                  <a:schemeClr val="tx1"/>
                </a:solidFill>
              </a:rPr>
              <a:t>˚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6798323" y="2817431"/>
            <a:ext cx="1984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      )</a:t>
            </a:r>
            <a:endParaRPr lang="ko-KR" altLang="en-US" sz="3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7292788" y="3769696"/>
            <a:ext cx="76032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6798323" y="4611583"/>
            <a:ext cx="1984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      )</a:t>
            </a:r>
            <a:endParaRPr lang="ko-KR" altLang="en-US" sz="3200" dirty="0"/>
          </a:p>
        </p:txBody>
      </p:sp>
      <p:sp>
        <p:nvSpPr>
          <p:cNvPr id="35" name="직사각형 34"/>
          <p:cNvSpPr/>
          <p:nvPr/>
        </p:nvSpPr>
        <p:spPr>
          <a:xfrm>
            <a:off x="6798323" y="3734315"/>
            <a:ext cx="1984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      )</a:t>
            </a:r>
            <a:endParaRPr lang="ko-KR" altLang="en-US" sz="3200" dirty="0"/>
          </a:p>
        </p:txBody>
      </p:sp>
      <p:grpSp>
        <p:nvGrpSpPr>
          <p:cNvPr id="14" name="그룹 30">
            <a:extLst>
              <a:ext uri="{FF2B5EF4-FFF2-40B4-BE49-F238E27FC236}">
                <a16:creationId xmlns:a16="http://schemas.microsoft.com/office/drawing/2014/main" id="{853FAFFF-A06A-F8B0-D612-3A956DA8664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5" name="그룹 26">
              <a:extLst>
                <a:ext uri="{FF2B5EF4-FFF2-40B4-BE49-F238E27FC236}">
                  <a16:creationId xmlns:a16="http://schemas.microsoft.com/office/drawing/2014/main" id="{F6EB589A-15DC-9254-30AC-F2998C9E97B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7" name="그래픽 60">
                <a:extLst>
                  <a:ext uri="{FF2B5EF4-FFF2-40B4-BE49-F238E27FC236}">
                    <a16:creationId xmlns:a16="http://schemas.microsoft.com/office/drawing/2014/main" id="{3A759A90-9375-ACA6-EF0A-8D70B51FC1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8" name="그림 28">
                <a:extLst>
                  <a:ext uri="{FF2B5EF4-FFF2-40B4-BE49-F238E27FC236}">
                    <a16:creationId xmlns:a16="http://schemas.microsoft.com/office/drawing/2014/main" id="{774E037C-3640-1141-3423-DAA10B2317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6" name="TextBox 3">
              <a:extLst>
                <a:ext uri="{FF2B5EF4-FFF2-40B4-BE49-F238E27FC236}">
                  <a16:creationId xmlns:a16="http://schemas.microsoft.com/office/drawing/2014/main" id="{180AB22B-138C-6E3D-776C-532F2916C51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17F9EDE-94AB-A3B0-32AC-D9C32140BC4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9380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주어진 선분을 한 변으로 하는 정삼각형을 완성해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24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4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448" y="2582292"/>
            <a:ext cx="6326187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그룹 6"/>
          <p:cNvGrpSpPr/>
          <p:nvPr/>
        </p:nvGrpSpPr>
        <p:grpSpPr>
          <a:xfrm>
            <a:off x="2726794" y="2759720"/>
            <a:ext cx="5210706" cy="1723380"/>
            <a:chOff x="2726794" y="2759720"/>
            <a:chExt cx="5210706" cy="1723380"/>
          </a:xfrm>
        </p:grpSpPr>
        <p:sp>
          <p:nvSpPr>
            <p:cNvPr id="4" name="자유형 3"/>
            <p:cNvSpPr/>
            <p:nvPr/>
          </p:nvSpPr>
          <p:spPr>
            <a:xfrm>
              <a:off x="4686300" y="3403600"/>
              <a:ext cx="1193800" cy="1079500"/>
            </a:xfrm>
            <a:custGeom>
              <a:avLst/>
              <a:gdLst>
                <a:gd name="connsiteX0" fmla="*/ 0 w 1193800"/>
                <a:gd name="connsiteY0" fmla="*/ 1079500 h 1079500"/>
                <a:gd name="connsiteX1" fmla="*/ 596900 w 1193800"/>
                <a:gd name="connsiteY1" fmla="*/ 0 h 1079500"/>
                <a:gd name="connsiteX2" fmla="*/ 1193800 w 1193800"/>
                <a:gd name="connsiteY2" fmla="*/ 1079500 h 107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3800" h="1079500">
                  <a:moveTo>
                    <a:pt x="0" y="1079500"/>
                  </a:moveTo>
                  <a:lnTo>
                    <a:pt x="596900" y="0"/>
                  </a:lnTo>
                  <a:lnTo>
                    <a:pt x="1193800" y="1079500"/>
                  </a:ln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6350000" y="3060700"/>
              <a:ext cx="1587500" cy="1422400"/>
            </a:xfrm>
            <a:custGeom>
              <a:avLst/>
              <a:gdLst>
                <a:gd name="connsiteX0" fmla="*/ 0 w 1587500"/>
                <a:gd name="connsiteY0" fmla="*/ 0 h 1422400"/>
                <a:gd name="connsiteX1" fmla="*/ 800100 w 1587500"/>
                <a:gd name="connsiteY1" fmla="*/ 1422400 h 1422400"/>
                <a:gd name="connsiteX2" fmla="*/ 1587500 w 1587500"/>
                <a:gd name="connsiteY2" fmla="*/ 0 h 142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87500" h="1422400">
                  <a:moveTo>
                    <a:pt x="0" y="0"/>
                  </a:moveTo>
                  <a:lnTo>
                    <a:pt x="800100" y="1422400"/>
                  </a:lnTo>
                  <a:lnTo>
                    <a:pt x="158750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2726794" y="2759720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991544" y="197177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7" name="그룹 30">
            <a:extLst>
              <a:ext uri="{FF2B5EF4-FFF2-40B4-BE49-F238E27FC236}">
                <a16:creationId xmlns:a16="http://schemas.microsoft.com/office/drawing/2014/main" id="{D0B06D07-FC6A-5DBE-C83E-F49C78452EE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8" name="그룹 26">
              <a:extLst>
                <a:ext uri="{FF2B5EF4-FFF2-40B4-BE49-F238E27FC236}">
                  <a16:creationId xmlns:a16="http://schemas.microsoft.com/office/drawing/2014/main" id="{9BD2435A-E3FB-779E-B07F-20B04C3489DC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F94308F4-48A9-80D0-5AD6-663ED2F945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22DF4B08-9316-F572-78D0-0AA75D6FFA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E333FCB2-F4D6-5ACE-AADA-416CAB84F2D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D1F9CE2-022A-5C39-39E0-92ABD1ADC2CA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130633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25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0" name="사각형: 둥근 모서리 49">
              <a:hlinkClick r:id="rId4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7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다음 삼각형의 이름을 모두 찾아 </a:t>
            </a:r>
            <a:r>
              <a:rPr lang="ko-KR" altLang="en-US" sz="3600" b="1" spc="-300" dirty="0">
                <a:solidFill>
                  <a:srgbClr val="F311B2"/>
                </a:solidFill>
                <a:latin typeface="맑은 고딕" panose="020F0502020204030204"/>
                <a:ea typeface="맑은 고딕" panose="020B0503020000020004" pitchFamily="50" charset="-127"/>
              </a:rPr>
              <a:t>○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표 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925" y="2060848"/>
            <a:ext cx="272415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사각형: 둥근 모서리 54">
            <a:extLst>
              <a:ext uri="{FF2B5EF4-FFF2-40B4-BE49-F238E27FC236}">
                <a16:creationId xmlns:a16="http://schemas.microsoft.com/office/drawing/2014/main" id="{F3EFB837-8A3B-5A00-174C-EF0FF24128D1}"/>
              </a:ext>
            </a:extLst>
          </p:cNvPr>
          <p:cNvSpPr/>
          <p:nvPr/>
        </p:nvSpPr>
        <p:spPr>
          <a:xfrm>
            <a:off x="2672945" y="4653136"/>
            <a:ext cx="6879439" cy="1368152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38100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schemeClr val="tx1"/>
                </a:solidFill>
              </a:rPr>
              <a:t>정삼각형        예각삼각형</a:t>
            </a:r>
            <a:endParaRPr lang="en-US" altLang="ko-KR" sz="3200" b="1" spc="-300" dirty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schemeClr val="tx1"/>
                </a:solidFill>
              </a:rPr>
              <a:t>직각삼각형      둔각삼각형</a:t>
            </a:r>
          </a:p>
        </p:txBody>
      </p:sp>
      <p:pic>
        <p:nvPicPr>
          <p:cNvPr id="43" name="그림 42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337295" y="138171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그룹 4"/>
          <p:cNvGrpSpPr/>
          <p:nvPr/>
        </p:nvGrpSpPr>
        <p:grpSpPr>
          <a:xfrm>
            <a:off x="3825652" y="4678536"/>
            <a:ext cx="4430588" cy="684076"/>
            <a:chOff x="3825652" y="4678536"/>
            <a:chExt cx="4430588" cy="684076"/>
          </a:xfrm>
        </p:grpSpPr>
        <p:sp>
          <p:nvSpPr>
            <p:cNvPr id="4" name="타원 3"/>
            <p:cNvSpPr/>
            <p:nvPr/>
          </p:nvSpPr>
          <p:spPr>
            <a:xfrm>
              <a:off x="3825652" y="4678536"/>
              <a:ext cx="1944216" cy="68407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8" name="타원 47"/>
            <p:cNvSpPr/>
            <p:nvPr/>
          </p:nvSpPr>
          <p:spPr>
            <a:xfrm>
              <a:off x="6312024" y="4678536"/>
              <a:ext cx="1944216" cy="68407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15" name="그룹 30">
            <a:extLst>
              <a:ext uri="{FF2B5EF4-FFF2-40B4-BE49-F238E27FC236}">
                <a16:creationId xmlns:a16="http://schemas.microsoft.com/office/drawing/2014/main" id="{E9C1F146-6EF2-656F-0194-BE0FF65816E0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6" name="그룹 26">
              <a:extLst>
                <a:ext uri="{FF2B5EF4-FFF2-40B4-BE49-F238E27FC236}">
                  <a16:creationId xmlns:a16="http://schemas.microsoft.com/office/drawing/2014/main" id="{0851CA41-A8DE-2DC7-EBE4-02098C2FE19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B19793FC-0A9F-00AA-5D02-B04A8108E8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9" name="그림 28">
                <a:extLst>
                  <a:ext uri="{FF2B5EF4-FFF2-40B4-BE49-F238E27FC236}">
                    <a16:creationId xmlns:a16="http://schemas.microsoft.com/office/drawing/2014/main" id="{84A9178C-742B-12BF-D33B-CAAB214096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7" name="TextBox 3">
              <a:extLst>
                <a:ext uri="{FF2B5EF4-FFF2-40B4-BE49-F238E27FC236}">
                  <a16:creationId xmlns:a16="http://schemas.microsoft.com/office/drawing/2014/main" id="{E97CB3C3-DC13-605E-6BD2-F1EFD55C71B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E7D1C1F5-2495-37EC-2558-3B5321AF2017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삼각형</a:t>
            </a:r>
          </a:p>
        </p:txBody>
      </p:sp>
    </p:spTree>
    <p:extLst>
      <p:ext uri="{BB962C8B-B14F-4D97-AF65-F5344CB8AC3E}">
        <p14:creationId xmlns:p14="http://schemas.microsoft.com/office/powerpoint/2010/main" val="319510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반별로 기르는 화분 수를 조사하여 나타낸 막대그래프입니다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26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4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5218407" y="2658616"/>
            <a:ext cx="660916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가로와 세로는 각각 무엇을 나타내는지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4619424" y="270540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7464152" y="3933056"/>
            <a:ext cx="4167633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ko-KR" altLang="en-US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가로 </a:t>
            </a: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7464152" y="4616320"/>
            <a:ext cx="4167633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ko-KR" altLang="en-US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세로 </a:t>
            </a: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</a:p>
        </p:txBody>
      </p:sp>
      <p:sp>
        <p:nvSpPr>
          <p:cNvPr id="36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6AE9C9A5-4FFD-0FC7-6904-EA93B52470FE}"/>
              </a:ext>
            </a:extLst>
          </p:cNvPr>
          <p:cNvGrpSpPr/>
          <p:nvPr/>
        </p:nvGrpSpPr>
        <p:grpSpPr>
          <a:xfrm>
            <a:off x="8892363" y="4001866"/>
            <a:ext cx="2244197" cy="584775"/>
            <a:chOff x="8892363" y="4001866"/>
            <a:chExt cx="2244197" cy="58477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72006A4-6949-0CD9-8B5D-7B9B09ECAC44}"/>
                </a:ext>
              </a:extLst>
            </p:cNvPr>
            <p:cNvSpPr txBox="1"/>
            <p:nvPr/>
          </p:nvSpPr>
          <p:spPr>
            <a:xfrm>
              <a:off x="8892363" y="4001866"/>
              <a:ext cx="2244197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3200" b="1" spc="-300" dirty="0">
                  <a:solidFill>
                    <a:srgbClr val="FF0000"/>
                  </a:solidFill>
                  <a:latin typeface="맑은 고딕" panose="020B0503020000020004" pitchFamily="50" charset="-127"/>
                </a:rPr>
                <a:t>반</a:t>
              </a:r>
              <a:endParaRPr lang="ko-KR" altLang="en-US" sz="3200" spc="-300" dirty="0">
                <a:solidFill>
                  <a:srgbClr val="FF0000"/>
                </a:solidFill>
              </a:endParaRPr>
            </a:p>
          </p:txBody>
        </p:sp>
        <p:sp>
          <p:nvSpPr>
            <p:cNvPr id="25" name="타원 24">
              <a:extLst>
                <a:ext uri="{FF2B5EF4-FFF2-40B4-BE49-F238E27FC236}">
                  <a16:creationId xmlns:a16="http://schemas.microsoft.com/office/drawing/2014/main" id="{9AD0A5DD-71E9-7506-1D9A-0998CA3CE465}"/>
                </a:ext>
              </a:extLst>
            </p:cNvPr>
            <p:cNvSpPr/>
            <p:nvPr/>
          </p:nvSpPr>
          <p:spPr>
            <a:xfrm>
              <a:off x="9218482" y="4055076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38" name="그림 37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627573" y="397811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8" name="그룹 27">
            <a:extLst>
              <a:ext uri="{FF2B5EF4-FFF2-40B4-BE49-F238E27FC236}">
                <a16:creationId xmlns:a16="http://schemas.microsoft.com/office/drawing/2014/main" id="{8782FD43-433B-929D-B728-B0DDB7BD8715}"/>
              </a:ext>
            </a:extLst>
          </p:cNvPr>
          <p:cNvGrpSpPr/>
          <p:nvPr/>
        </p:nvGrpSpPr>
        <p:grpSpPr>
          <a:xfrm>
            <a:off x="8892363" y="4747305"/>
            <a:ext cx="2370169" cy="584775"/>
            <a:chOff x="8766391" y="4685130"/>
            <a:chExt cx="2370169" cy="58477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72006A4-6949-0CD9-8B5D-7B9B09ECAC44}"/>
                </a:ext>
              </a:extLst>
            </p:cNvPr>
            <p:cNvSpPr txBox="1"/>
            <p:nvPr/>
          </p:nvSpPr>
          <p:spPr>
            <a:xfrm>
              <a:off x="8892363" y="4685130"/>
              <a:ext cx="2244197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3200" b="1" spc="-300" dirty="0">
                  <a:solidFill>
                    <a:srgbClr val="FF0000"/>
                  </a:solidFill>
                  <a:latin typeface="맑은 고딕" panose="020B0503020000020004" pitchFamily="50" charset="-127"/>
                </a:rPr>
                <a:t>화분 수</a:t>
              </a:r>
              <a:endParaRPr lang="ko-KR" altLang="en-US" sz="3200" spc="-300" dirty="0">
                <a:solidFill>
                  <a:srgbClr val="FF0000"/>
                </a:solidFill>
              </a:endParaRPr>
            </a:p>
          </p:txBody>
        </p:sp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A3122344-4D6A-EAC0-63F8-02792293239C}"/>
                </a:ext>
              </a:extLst>
            </p:cNvPr>
            <p:cNvSpPr/>
            <p:nvPr/>
          </p:nvSpPr>
          <p:spPr>
            <a:xfrm>
              <a:off x="8766391" y="4738340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32" name="그림 3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627573" y="468513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BA51768E-20D4-D6C5-4AA5-F21CDBA50E9E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3" name="그룹 26">
              <a:extLst>
                <a:ext uri="{FF2B5EF4-FFF2-40B4-BE49-F238E27FC236}">
                  <a16:creationId xmlns:a16="http://schemas.microsoft.com/office/drawing/2014/main" id="{97BEE11B-B1B4-7C9A-E4CE-A0790581CC0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6" name="그래픽 60">
                <a:extLst>
                  <a:ext uri="{FF2B5EF4-FFF2-40B4-BE49-F238E27FC236}">
                    <a16:creationId xmlns:a16="http://schemas.microsoft.com/office/drawing/2014/main" id="{881D32EE-2C7D-C8E6-2017-3617D7F755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8" name="그림 28">
                <a:extLst>
                  <a:ext uri="{FF2B5EF4-FFF2-40B4-BE49-F238E27FC236}">
                    <a16:creationId xmlns:a16="http://schemas.microsoft.com/office/drawing/2014/main" id="{2E1B771A-D310-ABF8-20A8-56D43BDEAD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E1867D35-A23B-4C6E-F9B6-F1E9E71D7FF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45D536C1-E88F-413B-9388-7898DA94EC92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892F396-713B-A029-F0B2-52064BB1CD88}"/>
              </a:ext>
            </a:extLst>
          </p:cNvPr>
          <p:cNvGrpSpPr/>
          <p:nvPr/>
        </p:nvGrpSpPr>
        <p:grpSpPr>
          <a:xfrm>
            <a:off x="591672" y="2553770"/>
            <a:ext cx="3832323" cy="3517377"/>
            <a:chOff x="591672" y="2553770"/>
            <a:chExt cx="3832323" cy="351737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1505" y="2621994"/>
              <a:ext cx="3582287" cy="271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5489FCE-35EE-4B14-AA2B-189B407A4198}"/>
                </a:ext>
              </a:extLst>
            </p:cNvPr>
            <p:cNvSpPr txBox="1"/>
            <p:nvPr/>
          </p:nvSpPr>
          <p:spPr>
            <a:xfrm>
              <a:off x="1570616" y="2553770"/>
              <a:ext cx="1839572" cy="4247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</a:pPr>
              <a:r>
                <a:rPr lang="ko-KR" altLang="en-US" b="1" spc="-30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반별 기르는 화분 수</a:t>
              </a:r>
              <a:endParaRPr lang="en-US" altLang="ko-KR" b="1" spc="-30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3AB468F5-C411-9E9A-4041-F85DCFB9D0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91672" y="2990502"/>
              <a:ext cx="3832323" cy="30806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114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반별로 기르는 화분 수를 조사하여 나타낸 막대그래프입니다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27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4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5218407" y="2658616"/>
            <a:ext cx="660916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세로 눈금 한 칸은 몇 개를 나타내는지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4619424" y="270540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121055" y="3933056"/>
            <a:ext cx="416763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  <a:r>
              <a:rPr lang="ko-KR" altLang="en-US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개</a:t>
            </a:r>
            <a:endParaRPr lang="en-US" altLang="ko-KR" sz="3200" b="1" spc="-15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2006A4-6949-0CD9-8B5D-7B9B09ECAC44}"/>
              </a:ext>
            </a:extLst>
          </p:cNvPr>
          <p:cNvSpPr txBox="1"/>
          <p:nvPr/>
        </p:nvSpPr>
        <p:spPr>
          <a:xfrm>
            <a:off x="8676339" y="4001866"/>
            <a:ext cx="2244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  <a:latin typeface="맑은 고딕" panose="020B0503020000020004" pitchFamily="50" charset="-127"/>
              </a:rPr>
              <a:t>1</a:t>
            </a:r>
            <a:endParaRPr lang="ko-KR" altLang="en-US" sz="3200" spc="-300" dirty="0">
              <a:solidFill>
                <a:srgbClr val="FF0000"/>
              </a:solidFill>
            </a:endParaRPr>
          </a:p>
        </p:txBody>
      </p:sp>
      <p:sp>
        <p:nvSpPr>
          <p:cNvPr id="32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552384" y="400506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468F2691-F2B3-6252-8E5F-38A7C669532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76168BA4-5253-AB9C-24BC-057F4F18027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6956DB2F-1852-2285-FC1A-8B2A7E2977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263FD516-1B2F-6E8D-4094-35B4D5F766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CB8812D6-BBDA-DDC8-4380-02EC027CCCE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CC1D92F-02D0-3C0D-8364-2F9ABBA2CE20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F66D1134-51F1-0A9D-415A-AA338DA02E51}"/>
              </a:ext>
            </a:extLst>
          </p:cNvPr>
          <p:cNvGrpSpPr/>
          <p:nvPr/>
        </p:nvGrpSpPr>
        <p:grpSpPr>
          <a:xfrm>
            <a:off x="591672" y="2553770"/>
            <a:ext cx="3832323" cy="3517377"/>
            <a:chOff x="591672" y="2553770"/>
            <a:chExt cx="3832323" cy="3517377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2D9BB5E1-0518-E18C-B35D-CEE902DB25D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1505" y="2621994"/>
              <a:ext cx="3582287" cy="271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B0D48BA-C54B-8BB8-F25E-74EE828E650D}"/>
                </a:ext>
              </a:extLst>
            </p:cNvPr>
            <p:cNvSpPr txBox="1"/>
            <p:nvPr/>
          </p:nvSpPr>
          <p:spPr>
            <a:xfrm>
              <a:off x="1570616" y="2553770"/>
              <a:ext cx="1839572" cy="4247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</a:pPr>
              <a:r>
                <a:rPr lang="ko-KR" altLang="en-US" b="1" spc="-30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반별 기르는 화분 수</a:t>
              </a:r>
              <a:endParaRPr lang="en-US" altLang="ko-KR" b="1" spc="-30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C84892FE-1030-527A-816F-95A1E44948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91672" y="2990502"/>
              <a:ext cx="3832323" cy="30806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910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반별로 기르는 화분 수를 조사하여 나타낸 막대그래프입니다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28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4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5218407" y="2658616"/>
            <a:ext cx="660916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반에서 기르는 화분 수는 몇 개인지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4619424" y="270540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121055" y="3933056"/>
            <a:ext cx="416763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  <a:r>
              <a:rPr lang="ko-KR" altLang="en-US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개</a:t>
            </a:r>
            <a:endParaRPr lang="en-US" altLang="ko-KR" sz="3200" b="1" spc="-15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2006A4-6949-0CD9-8B5D-7B9B09ECAC44}"/>
              </a:ext>
            </a:extLst>
          </p:cNvPr>
          <p:cNvSpPr txBox="1"/>
          <p:nvPr/>
        </p:nvSpPr>
        <p:spPr>
          <a:xfrm>
            <a:off x="8669782" y="3976188"/>
            <a:ext cx="2244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  <a:latin typeface="맑은 고딕" panose="020B0503020000020004" pitchFamily="50" charset="-127"/>
              </a:rPr>
              <a:t>8</a:t>
            </a:r>
            <a:endParaRPr lang="ko-KR" altLang="en-US" sz="3200" spc="-300" dirty="0">
              <a:solidFill>
                <a:srgbClr val="FF0000"/>
              </a:solidFill>
            </a:endParaRPr>
          </a:p>
        </p:txBody>
      </p:sp>
      <p:sp>
        <p:nvSpPr>
          <p:cNvPr id="32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540866" y="404490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E81E79DC-6CBD-B367-5009-8A98971BA47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9EDD4676-505B-F939-636E-E2132C0D437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AB3323E2-AA50-E48E-2FCB-F503113054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3BEA7574-7EFE-B4DE-A08D-B9C07855E8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E250C412-F6AB-40EB-991D-BA5B624CBC9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FE5BA72-E67C-DA8E-A523-B653929D5EC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58634496-9A26-5DFC-40E8-21683C0215B9}"/>
              </a:ext>
            </a:extLst>
          </p:cNvPr>
          <p:cNvGrpSpPr/>
          <p:nvPr/>
        </p:nvGrpSpPr>
        <p:grpSpPr>
          <a:xfrm>
            <a:off x="591672" y="2553770"/>
            <a:ext cx="3832323" cy="3517377"/>
            <a:chOff x="591672" y="2553770"/>
            <a:chExt cx="3832323" cy="3517377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6FA96D6C-8A56-77A0-5525-1100FDD6D5D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1505" y="2621994"/>
              <a:ext cx="3582287" cy="271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6650940-C1CA-0C9C-6595-3F4B95CB7FBC}"/>
                </a:ext>
              </a:extLst>
            </p:cNvPr>
            <p:cNvSpPr txBox="1"/>
            <p:nvPr/>
          </p:nvSpPr>
          <p:spPr>
            <a:xfrm>
              <a:off x="1570616" y="2553770"/>
              <a:ext cx="1839572" cy="4247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</a:pPr>
              <a:r>
                <a:rPr lang="ko-KR" altLang="en-US" b="1" spc="-30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반별 기르는 화분 수</a:t>
              </a:r>
              <a:endParaRPr lang="en-US" altLang="ko-KR" b="1" spc="-30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9E631C48-CBE4-3086-B90C-70D5DCE523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91672" y="2990502"/>
              <a:ext cx="3832323" cy="30806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165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반별로 기르는 화분 수를 조사하여 나타낸 막대그래프입니다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29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4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5218407" y="2658616"/>
            <a:ext cx="660916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기르는 화분 수가 가장 많은 반은 몇 반인지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4619424" y="270540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121055" y="3933056"/>
            <a:ext cx="416763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  <a:r>
              <a:rPr lang="ko-KR" altLang="en-US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반</a:t>
            </a:r>
            <a:endParaRPr lang="en-US" altLang="ko-KR" sz="3200" b="1" spc="-15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2006A4-6949-0CD9-8B5D-7B9B09ECAC44}"/>
              </a:ext>
            </a:extLst>
          </p:cNvPr>
          <p:cNvSpPr txBox="1"/>
          <p:nvPr/>
        </p:nvSpPr>
        <p:spPr>
          <a:xfrm>
            <a:off x="8628569" y="3976188"/>
            <a:ext cx="2244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  <a:latin typeface="맑은 고딕" panose="020B0503020000020004" pitchFamily="50" charset="-127"/>
              </a:rPr>
              <a:t>4</a:t>
            </a:r>
            <a:endParaRPr lang="ko-KR" altLang="en-US" sz="3200" spc="-300" dirty="0">
              <a:solidFill>
                <a:srgbClr val="FF0000"/>
              </a:solidFill>
            </a:endParaRPr>
          </a:p>
        </p:txBody>
      </p:sp>
      <p:sp>
        <p:nvSpPr>
          <p:cNvPr id="31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467278" y="406755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98AE52D5-2F62-AEE2-E01E-E0D9842F382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10E72259-081A-6700-98E0-0850889348D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3683211A-C724-291A-D5CC-C9925BEB50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CF8700B0-5672-D60C-7C5D-E9C3CECC41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45EFFDF6-FE2F-9AC6-04DA-8ADA14549686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19A761D-B82A-9CEB-D327-7AE0DAA9EE6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59E4836D-108B-54B2-F233-1E08AA4498EE}"/>
              </a:ext>
            </a:extLst>
          </p:cNvPr>
          <p:cNvGrpSpPr/>
          <p:nvPr/>
        </p:nvGrpSpPr>
        <p:grpSpPr>
          <a:xfrm>
            <a:off x="591672" y="2553770"/>
            <a:ext cx="3832323" cy="3517377"/>
            <a:chOff x="591672" y="2553770"/>
            <a:chExt cx="3832323" cy="3517377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2F04615C-D6FC-1549-C883-0B2B22EFCCD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1505" y="2621994"/>
              <a:ext cx="3582287" cy="271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7254F5B-C08F-231D-4E9B-381255DB71F3}"/>
                </a:ext>
              </a:extLst>
            </p:cNvPr>
            <p:cNvSpPr txBox="1"/>
            <p:nvPr/>
          </p:nvSpPr>
          <p:spPr>
            <a:xfrm>
              <a:off x="1570616" y="2553770"/>
              <a:ext cx="1839572" cy="4247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0"/>
                </a:spcBef>
              </a:pPr>
              <a:r>
                <a:rPr lang="ko-KR" altLang="en-US" b="1" spc="-30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반별 기르는 화분 수</a:t>
              </a:r>
              <a:endParaRPr lang="en-US" altLang="ko-KR" b="1" spc="-30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</p:txBody>
        </p: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212F5BC9-BBA7-CEB4-1D24-BD4732678F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91672" y="2990502"/>
              <a:ext cx="3832323" cy="30806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757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수로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3" name="사각형: 둥근 모서리 52">
            <a:hlinkClick r:id="rId4" action="ppaction://hlinksldjump"/>
            <a:extLst>
              <a:ext uri="{FF2B5EF4-FFF2-40B4-BE49-F238E27FC236}">
                <a16:creationId xmlns:a16="http://schemas.microsoft.com/office/drawing/2014/main" id="{4464AAE2-2EF9-0112-C66D-3C3A0ADF3ECE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2215902"/>
            <a:ext cx="5505468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오만 육천사백이십일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3956085"/>
            <a:ext cx="3806609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칠천백구십삼만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3071664" y="2923795"/>
            <a:ext cx="3617385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56421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3089049" y="3578572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3071664" y="4588998"/>
            <a:ext cx="3617385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71930000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3089049" y="5243775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2068208" y="2987210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59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2068208" y="4630398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41" name="사각형: 둥근 모서리 48">
            <a:hlinkClick r:id="rId5" action="ppaction://hlinksldjump"/>
            <a:extLst>
              <a:ext uri="{FF2B5EF4-FFF2-40B4-BE49-F238E27FC236}">
                <a16:creationId xmlns:a16="http://schemas.microsoft.com/office/drawing/2014/main" id="{A16D1039-CFE8-E3F4-BC04-5530AC096D4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51" name="그림 50">
            <a:extLst>
              <a:ext uri="{FF2B5EF4-FFF2-40B4-BE49-F238E27FC236}">
                <a16:creationId xmlns:a16="http://schemas.microsoft.com/office/drawing/2014/main" id="{7678115A-FE9E-4238-92C7-2F8E2E60094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413459" y="299576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2" name="그림 51">
            <a:extLst>
              <a:ext uri="{FF2B5EF4-FFF2-40B4-BE49-F238E27FC236}">
                <a16:creationId xmlns:a16="http://schemas.microsoft.com/office/drawing/2014/main" id="{D6F88CF9-6D92-4EAB-83D9-4619A9D709F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413459" y="468959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7752B333-F1CB-3EB7-7C17-77283971047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F0B6FA42-F84D-16A5-D84E-29878103B58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B3B9A516-C1FD-D38A-B94D-665CBF54C6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48A91AAC-8319-91E0-B590-F2DFA10E4C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F474C59E-D121-9663-A421-785935B7C01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4087818-860B-3D44-988A-8DFC5127BBD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248765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도윤이네 반 학생들이 좋아하는 채소를 조사하여 나타낸 표입니다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30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3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5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7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503712" y="2693680"/>
            <a:ext cx="4697983" cy="2038899"/>
            <a:chOff x="437095" y="3258470"/>
            <a:chExt cx="4697983" cy="2038899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095" y="3284984"/>
              <a:ext cx="4697983" cy="2012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2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90867" y="4413971"/>
              <a:ext cx="765969" cy="783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3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91120" y="3891577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4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540701" y="3891577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260781" y="3866044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980861" y="3866044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7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700941" y="3866044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8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421021" y="3866044"/>
              <a:ext cx="522851" cy="4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직사각형 2"/>
            <p:cNvSpPr/>
            <p:nvPr/>
          </p:nvSpPr>
          <p:spPr>
            <a:xfrm>
              <a:off x="1559496" y="4509120"/>
              <a:ext cx="504056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2279576" y="4509120"/>
              <a:ext cx="504056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2999656" y="4509120"/>
              <a:ext cx="504056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3719736" y="4509120"/>
              <a:ext cx="504056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4439816" y="4509120"/>
              <a:ext cx="504056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1356836" y="3258470"/>
              <a:ext cx="2866955" cy="386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4410753" y="2753978"/>
            <a:ext cx="284225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000" b="1" spc="-150" dirty="0"/>
              <a:t>좋아하는 </a:t>
            </a:r>
            <a:r>
              <a:rPr lang="ko-KR" altLang="en-US" sz="2000" b="1" spc="-150" dirty="0" err="1"/>
              <a:t>채소별</a:t>
            </a:r>
            <a:r>
              <a:rPr lang="ko-KR" altLang="en-US" sz="2000" b="1" spc="-150" dirty="0"/>
              <a:t> 학생 수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3711108" y="3342880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/>
              <a:t>채소</a:t>
            </a:r>
            <a:endParaRPr lang="ko-KR" altLang="en-US" sz="2400" b="1" spc="-15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4530742" y="3347058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/>
              <a:t>가지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5251395" y="3347058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/>
              <a:t>당근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5972048" y="3347058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/>
              <a:t>상추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692701" y="3347058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/>
              <a:t>오이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7413353" y="3347058"/>
            <a:ext cx="65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/>
              <a:t>합계</a:t>
            </a:r>
            <a:endParaRPr lang="ko-KR" altLang="en-US" sz="2400" b="1" spc="-15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3657484" y="3878249"/>
            <a:ext cx="73012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/>
              <a:t>학생 수</a:t>
            </a:r>
            <a:r>
              <a:rPr lang="en-US" altLang="ko-KR" sz="2400" b="1" spc="-150" dirty="0"/>
              <a:t>(</a:t>
            </a:r>
            <a:r>
              <a:rPr lang="ko-KR" altLang="en-US" sz="2400" b="1" spc="-150" dirty="0"/>
              <a:t>명</a:t>
            </a:r>
            <a:r>
              <a:rPr lang="en-US" altLang="ko-KR" sz="2400" b="1" spc="-150" dirty="0"/>
              <a:t>)</a:t>
            </a:r>
            <a:endParaRPr lang="ko-KR" altLang="en-US" sz="2400" b="1" spc="-15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4530742" y="4025303"/>
            <a:ext cx="65872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spc="-150" dirty="0"/>
              <a:t>2</a:t>
            </a:r>
            <a:endParaRPr lang="ko-KR" altLang="en-US" sz="2800" b="1" spc="-15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5251395" y="4025303"/>
            <a:ext cx="65872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spc="-150" dirty="0"/>
              <a:t>6</a:t>
            </a:r>
            <a:endParaRPr lang="ko-KR" altLang="en-US" sz="2800" b="1" spc="-15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5972048" y="4025303"/>
            <a:ext cx="65872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spc="-150" dirty="0"/>
              <a:t>12</a:t>
            </a:r>
            <a:endParaRPr lang="ko-KR" altLang="en-US" sz="2800" b="1" spc="-15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692701" y="4025303"/>
            <a:ext cx="65872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spc="-150" dirty="0"/>
              <a:t>8</a:t>
            </a:r>
            <a:endParaRPr lang="ko-KR" altLang="en-US" sz="2800" b="1" spc="-15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7413353" y="4025303"/>
            <a:ext cx="65872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b="1" spc="-150" dirty="0"/>
              <a:t>28</a:t>
            </a:r>
            <a:endParaRPr lang="ko-KR" altLang="en-US" sz="2800" b="1" spc="-15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4869160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표를 보고 막대그래프를 완성해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79" name="순서도: 연결자 78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4915950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pic>
        <p:nvPicPr>
          <p:cNvPr id="80" name="그림 79">
            <a:hlinkClick r:id="rId11" action="ppaction://hlinksldjump"/>
            <a:extLst>
              <a:ext uri="{FF2B5EF4-FFF2-40B4-BE49-F238E27FC236}">
                <a16:creationId xmlns:a16="http://schemas.microsoft.com/office/drawing/2014/main" id="{C7A4C0A2-E4F7-6FE4-41F4-522C78946F90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8704771" y="490325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5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grpSp>
        <p:nvGrpSpPr>
          <p:cNvPr id="2" name="그룹 30">
            <a:extLst>
              <a:ext uri="{FF2B5EF4-FFF2-40B4-BE49-F238E27FC236}">
                <a16:creationId xmlns:a16="http://schemas.microsoft.com/office/drawing/2014/main" id="{44492C06-5FC9-5BCE-48F6-83FB690E453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2D730BED-6175-DA18-3969-0D58A2E86E5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4ED77101-AB0D-FE5B-B6E1-A4F4B1AB76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0" name="그림 28">
                <a:extLst>
                  <a:ext uri="{FF2B5EF4-FFF2-40B4-BE49-F238E27FC236}">
                    <a16:creationId xmlns:a16="http://schemas.microsoft.com/office/drawing/2014/main" id="{72CDE6BA-8E65-4F94-8C0D-0E8A0E6087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8" name="TextBox 3">
              <a:extLst>
                <a:ext uri="{FF2B5EF4-FFF2-40B4-BE49-F238E27FC236}">
                  <a16:creationId xmlns:a16="http://schemas.microsoft.com/office/drawing/2014/main" id="{B0C5E9BC-AF11-E778-A1A0-04517BB2DA9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80182BA-E00C-6B70-0A7A-FCE8F5BA2544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</p:spTree>
    <p:extLst>
      <p:ext uri="{BB962C8B-B14F-4D97-AF65-F5344CB8AC3E}">
        <p14:creationId xmlns:p14="http://schemas.microsoft.com/office/powerpoint/2010/main" val="23910116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4C8BA336-3339-4019-A257-28B78C933A5A}"/>
              </a:ext>
            </a:extLst>
          </p:cNvPr>
          <p:cNvSpPr/>
          <p:nvPr/>
        </p:nvSpPr>
        <p:spPr>
          <a:xfrm>
            <a:off x="70338" y="548678"/>
            <a:ext cx="12051324" cy="5760642"/>
          </a:xfrm>
          <a:prstGeom prst="roundRect">
            <a:avLst>
              <a:gd name="adj" fmla="val 8805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5" name="그림 4">
            <a:hlinkClick r:id="rId3" action="ppaction://hlinksldjump"/>
            <a:extLst>
              <a:ext uri="{FF2B5EF4-FFF2-40B4-BE49-F238E27FC236}">
                <a16:creationId xmlns:a16="http://schemas.microsoft.com/office/drawing/2014/main" id="{F22BA959-48A8-E1BF-EEBB-C8ECBA3AC2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62119" y="764744"/>
            <a:ext cx="360000" cy="360000"/>
          </a:xfrm>
          <a:prstGeom prst="rect">
            <a:avLst/>
          </a:prstGeom>
          <a:effectLst/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1003527"/>
            <a:ext cx="6624736" cy="4850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직사각형 27"/>
          <p:cNvSpPr/>
          <p:nvPr/>
        </p:nvSpPr>
        <p:spPr>
          <a:xfrm>
            <a:off x="4986164" y="4301603"/>
            <a:ext cx="360040" cy="36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6105984" y="3581603"/>
            <a:ext cx="360040" cy="108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7248128" y="2501603"/>
            <a:ext cx="360040" cy="216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8472264" y="3221603"/>
            <a:ext cx="360040" cy="144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713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2423592" y="1412776"/>
            <a:ext cx="940398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도윤이네 반 학생들이 좋아하는 채소를 조사하여 나타낸 표입니다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물음에 답해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31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3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5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53">
            <a:hlinkClick r:id="rId7" action="ppaction://hlinksldjump"/>
            <a:extLst>
              <a:ext uri="{FF2B5EF4-FFF2-40B4-BE49-F238E27FC236}">
                <a16:creationId xmlns:a16="http://schemas.microsoft.com/office/drawing/2014/main" id="{BECA9ECD-FDCB-3FEF-EEAB-5D1D47353F9B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B5EA4A-E262-47A2-A4F2-7E3EB6607459}"/>
              </a:ext>
            </a:extLst>
          </p:cNvPr>
          <p:cNvSpPr txBox="1"/>
          <p:nvPr/>
        </p:nvSpPr>
        <p:spPr>
          <a:xfrm>
            <a:off x="610226" y="1340768"/>
            <a:ext cx="1730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accent6"/>
                </a:solidFill>
              </a:rPr>
              <a:t>[   ~   ]</a:t>
            </a:r>
            <a:endParaRPr lang="ko-KR" altLang="en-US" sz="3600" b="1" dirty="0">
              <a:solidFill>
                <a:schemeClr val="accent6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844624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3" name="순서도: 연결자 32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1644198" y="1411379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2674830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막대그래프를 보고 글을 완성해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79" name="순서도: 연결자 78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2721620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65" name="사각형: 둥근 모서리 54">
            <a:extLst>
              <a:ext uri="{FF2B5EF4-FFF2-40B4-BE49-F238E27FC236}">
                <a16:creationId xmlns:a16="http://schemas.microsoft.com/office/drawing/2014/main" id="{F3EFB837-8A3B-5A00-174C-EF0FF24128D1}"/>
              </a:ext>
            </a:extLst>
          </p:cNvPr>
          <p:cNvSpPr/>
          <p:nvPr/>
        </p:nvSpPr>
        <p:spPr>
          <a:xfrm>
            <a:off x="1356837" y="3429000"/>
            <a:ext cx="10029105" cy="2664296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38100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533845" y="3589230"/>
            <a:ext cx="9619932" cy="7038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도윤이네 반 학생 중에서 가장 많은 학생이 좋아하는 채소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533845" y="4201298"/>
            <a:ext cx="9619932" cy="7038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는            입니다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두 번째로 많은 학생이 좋아하는 채소는  </a:t>
            </a:r>
            <a:endParaRPr lang="en-US" altLang="ko-KR" sz="32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533845" y="4813366"/>
            <a:ext cx="9619932" cy="7038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     입니다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막대그래프에서 더 알 수 있는 내용은</a:t>
            </a:r>
          </a:p>
        </p:txBody>
      </p:sp>
      <p:cxnSp>
        <p:nvCxnSpPr>
          <p:cNvPr id="94" name="직선 연결선 93">
            <a:extLst>
              <a:ext uri="{FF2B5EF4-FFF2-40B4-BE49-F238E27FC236}">
                <a16:creationId xmlns:a16="http://schemas.microsoft.com/office/drawing/2014/main" id="{21E482F9-B036-B560-CBC9-B82B09BC31AA}"/>
              </a:ext>
            </a:extLst>
          </p:cNvPr>
          <p:cNvCxnSpPr>
            <a:cxnSpLocks/>
          </p:cNvCxnSpPr>
          <p:nvPr/>
        </p:nvCxnSpPr>
        <p:spPr>
          <a:xfrm>
            <a:off x="1670137" y="5949280"/>
            <a:ext cx="891391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그룹 2"/>
          <p:cNvGrpSpPr/>
          <p:nvPr/>
        </p:nvGrpSpPr>
        <p:grpSpPr>
          <a:xfrm>
            <a:off x="1613313" y="5394221"/>
            <a:ext cx="9148445" cy="584775"/>
            <a:chOff x="1613313" y="5394221"/>
            <a:chExt cx="9148445" cy="584775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E219277-76BA-ED4A-A5EC-5F5326947926}"/>
                </a:ext>
              </a:extLst>
            </p:cNvPr>
            <p:cNvSpPr txBox="1"/>
            <p:nvPr/>
          </p:nvSpPr>
          <p:spPr>
            <a:xfrm>
              <a:off x="1613313" y="5394221"/>
              <a:ext cx="91484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spc="-300" dirty="0">
                  <a:solidFill>
                    <a:srgbClr val="FF0000"/>
                  </a:solidFill>
                </a:rPr>
                <a:t>      가장 적은 학생이 좋아하는 채소는 가지입니다</a:t>
              </a:r>
              <a:r>
                <a:rPr lang="en-US" altLang="ko-KR" sz="3200" b="1" spc="-300" dirty="0">
                  <a:solidFill>
                    <a:srgbClr val="FF0000"/>
                  </a:solidFill>
                </a:rPr>
                <a:t>.</a:t>
              </a:r>
            </a:p>
          </p:txBody>
        </p:sp>
        <p:sp>
          <p:nvSpPr>
            <p:cNvPr id="96" name="타원 95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1723498" y="5417503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sp>
        <p:nvSpPr>
          <p:cNvPr id="40" name="사각형: 둥근 모서리 52">
            <a:hlinkClick r:id="rId8" action="ppaction://hlinksldjump"/>
            <a:extLst>
              <a:ext uri="{FF2B5EF4-FFF2-40B4-BE49-F238E27FC236}">
                <a16:creationId xmlns:a16="http://schemas.microsoft.com/office/drawing/2014/main" id="{8BCA78AC-0030-ED1F-0215-AC2627E6FDC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sp>
        <p:nvSpPr>
          <p:cNvPr id="83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2098116" y="4102472"/>
            <a:ext cx="1020156" cy="61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2153477" y="4107402"/>
            <a:ext cx="852423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상추</a:t>
            </a:r>
          </a:p>
        </p:txBody>
      </p:sp>
      <p:sp>
        <p:nvSpPr>
          <p:cNvPr id="87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1610354" y="4761216"/>
            <a:ext cx="1020156" cy="61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1670137" y="4776803"/>
            <a:ext cx="852423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오이</a:t>
            </a: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324805" y="409446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801022" y="481084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745247" y="539295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4" name="그림 43">
            <a:hlinkClick r:id="rId10" action="ppaction://hlinksldjump"/>
            <a:extLst>
              <a:ext uri="{FF2B5EF4-FFF2-40B4-BE49-F238E27FC236}">
                <a16:creationId xmlns:a16="http://schemas.microsoft.com/office/drawing/2014/main" id="{5E0B7A2D-654B-41D0-AD8B-E867D20C44E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993" y="2718166"/>
            <a:ext cx="1501493" cy="4948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2668C822-2F9E-1B51-AD57-529C9177DEF3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401A3BEC-F45B-9C44-AEB8-A6A3D03C92B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DEA1BCD2-B17F-5C15-7695-CFC94643EC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9" name="그림 28">
                <a:extLst>
                  <a:ext uri="{FF2B5EF4-FFF2-40B4-BE49-F238E27FC236}">
                    <a16:creationId xmlns:a16="http://schemas.microsoft.com/office/drawing/2014/main" id="{8FCA2A13-62C9-0C54-AB1A-0C871B91A8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6" name="TextBox 3">
              <a:extLst>
                <a:ext uri="{FF2B5EF4-FFF2-40B4-BE49-F238E27FC236}">
                  <a16:creationId xmlns:a16="http://schemas.microsoft.com/office/drawing/2014/main" id="{11085C39-73D1-6464-3D8B-AE9439152ADD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86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E4192567-3E6C-137E-A669-E19A9955C24C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막대그래프</a:t>
            </a:r>
          </a:p>
        </p:txBody>
      </p:sp>
    </p:spTree>
    <p:extLst>
      <p:ext uri="{BB962C8B-B14F-4D97-AF65-F5344CB8AC3E}">
        <p14:creationId xmlns:p14="http://schemas.microsoft.com/office/powerpoint/2010/main" val="161532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4C8BA336-3339-4019-A257-28B78C933A5A}"/>
              </a:ext>
            </a:extLst>
          </p:cNvPr>
          <p:cNvSpPr/>
          <p:nvPr/>
        </p:nvSpPr>
        <p:spPr>
          <a:xfrm>
            <a:off x="70338" y="548678"/>
            <a:ext cx="12051324" cy="5760642"/>
          </a:xfrm>
          <a:prstGeom prst="roundRect">
            <a:avLst>
              <a:gd name="adj" fmla="val 8805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5" name="그림 4">
            <a:hlinkClick r:id="rId3" action="ppaction://hlinksldjump"/>
            <a:extLst>
              <a:ext uri="{FF2B5EF4-FFF2-40B4-BE49-F238E27FC236}">
                <a16:creationId xmlns:a16="http://schemas.microsoft.com/office/drawing/2014/main" id="{F22BA959-48A8-E1BF-EEBB-C8ECBA3AC2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62119" y="764744"/>
            <a:ext cx="360000" cy="360000"/>
          </a:xfrm>
          <a:prstGeom prst="rect">
            <a:avLst/>
          </a:prstGeom>
          <a:effectLst/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1003527"/>
            <a:ext cx="6624736" cy="4850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직사각형 27"/>
          <p:cNvSpPr/>
          <p:nvPr/>
        </p:nvSpPr>
        <p:spPr>
          <a:xfrm>
            <a:off x="4986164" y="4301603"/>
            <a:ext cx="360040" cy="36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6105984" y="3581603"/>
            <a:ext cx="360040" cy="108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7248128" y="2481283"/>
            <a:ext cx="360040" cy="217016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8472264" y="3221603"/>
            <a:ext cx="360040" cy="1440000"/>
          </a:xfrm>
          <a:prstGeom prst="rect">
            <a:avLst/>
          </a:prstGeom>
          <a:solidFill>
            <a:srgbClr val="FF0000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8335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2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4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옳은 식에 </a:t>
            </a:r>
            <a:r>
              <a:rPr lang="ko-KR" altLang="en-US" sz="3600" b="1" spc="-300" dirty="0">
                <a:solidFill>
                  <a:srgbClr val="FF33CC"/>
                </a:solidFill>
                <a:latin typeface="맑은 고딕" panose="020F0502020204030204"/>
                <a:ea typeface="맑은 고딕" panose="020B0503020000020004" pitchFamily="50" charset="-127"/>
              </a:rPr>
              <a:t>○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표 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0" name="사각형: 둥근 모서리 62">
            <a:extLst>
              <a:ext uri="{FF2B5EF4-FFF2-40B4-BE49-F238E27FC236}">
                <a16:creationId xmlns:a16="http://schemas.microsoft.com/office/drawing/2014/main" id="{A316E8CC-E82B-D19C-9909-0D11A22497F7}"/>
              </a:ext>
            </a:extLst>
          </p:cNvPr>
          <p:cNvSpPr/>
          <p:nvPr/>
        </p:nvSpPr>
        <p:spPr>
          <a:xfrm>
            <a:off x="3574216" y="2330924"/>
            <a:ext cx="4179471" cy="2686000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50000"/>
              </a:lnSpc>
            </a:pPr>
            <a:r>
              <a:rPr lang="en-US" altLang="ko-KR" sz="3200" b="1" spc="-300" dirty="0">
                <a:solidFill>
                  <a:schemeClr val="tx1"/>
                </a:solidFill>
              </a:rPr>
              <a:t>30+15=40-5</a:t>
            </a:r>
          </a:p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72=8×9</a:t>
            </a:r>
          </a:p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46=64</a:t>
            </a:r>
          </a:p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22×10=22×5</a:t>
            </a: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41" name="타원 40"/>
          <p:cNvSpPr/>
          <p:nvPr/>
        </p:nvSpPr>
        <p:spPr>
          <a:xfrm>
            <a:off x="4799856" y="3266532"/>
            <a:ext cx="1800200" cy="5507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7" name="그림 56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219970" y="145956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5" name="그룹 24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26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7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13" name="그룹 30">
            <a:extLst>
              <a:ext uri="{FF2B5EF4-FFF2-40B4-BE49-F238E27FC236}">
                <a16:creationId xmlns:a16="http://schemas.microsoft.com/office/drawing/2014/main" id="{43051FAA-0CB9-1D1A-B804-A3DED21AAF9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4" name="그룹 26">
              <a:extLst>
                <a:ext uri="{FF2B5EF4-FFF2-40B4-BE49-F238E27FC236}">
                  <a16:creationId xmlns:a16="http://schemas.microsoft.com/office/drawing/2014/main" id="{F8931AB8-1A62-0C94-EE6D-8CB06A5431B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6" name="그래픽 60">
                <a:extLst>
                  <a:ext uri="{FF2B5EF4-FFF2-40B4-BE49-F238E27FC236}">
                    <a16:creationId xmlns:a16="http://schemas.microsoft.com/office/drawing/2014/main" id="{6A35A713-AC97-4DA2-17C7-034F065EC0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8" name="그림 28">
                <a:extLst>
                  <a:ext uri="{FF2B5EF4-FFF2-40B4-BE49-F238E27FC236}">
                    <a16:creationId xmlns:a16="http://schemas.microsoft.com/office/drawing/2014/main" id="{4A1E8E61-7569-5B6E-13A6-B03C842130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49A5124-E77D-6B96-B155-70F0936191C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0806BBA-23AB-3531-C747-4B937BEEAA2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관계와 규칙</a:t>
            </a:r>
          </a:p>
        </p:txBody>
      </p:sp>
    </p:spTree>
    <p:extLst>
      <p:ext uri="{BB962C8B-B14F-4D97-AF65-F5344CB8AC3E}">
        <p14:creationId xmlns:p14="http://schemas.microsoft.com/office/powerpoint/2010/main" val="380240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33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2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4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484177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수의 배열에서 규칙을 찾아 빈칸에 알맞은 수를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343395" y="285293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343395" y="4041880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732" y="2636912"/>
            <a:ext cx="4761015" cy="1069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222426" y="2843411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11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3139195" y="2843411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22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055964" y="2843411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44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972733" y="2843411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88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880056" y="2843411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rgbClr val="FF0000"/>
                </a:solidFill>
                <a:effectLst/>
              </a:rPr>
              <a:t>176</a:t>
            </a:r>
            <a:endParaRPr lang="ko-KR" altLang="en-US" sz="2800" b="1" dirty="0">
              <a:solidFill>
                <a:srgbClr val="FF0000"/>
              </a:solidFill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257" y="3954761"/>
            <a:ext cx="4752528" cy="1026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직사각형 30"/>
          <p:cNvSpPr/>
          <p:nvPr/>
        </p:nvSpPr>
        <p:spPr>
          <a:xfrm>
            <a:off x="2222426" y="4117047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256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139195" y="4117047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rgbClr val="FF0000"/>
                </a:solidFill>
                <a:effectLst/>
              </a:rPr>
              <a:t>64</a:t>
            </a:r>
            <a:endParaRPr lang="ko-KR" altLang="en-US" sz="28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4055964" y="4117047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16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4972733" y="4117047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4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5889501" y="4117047"/>
            <a:ext cx="720000" cy="683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  <a:effectLst/>
              </a:rPr>
              <a:t>1</a:t>
            </a:r>
            <a:endParaRPr lang="ko-KR" altLang="en-US" sz="2800" b="1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1" name="사각형: 둥근 모서리 52">
              <a:hlinkClick r:id="rId8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2" name="사각형: 둥근 모서리 53">
              <a:hlinkClick r:id="rId4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44" name="그림 43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215806" y="419003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5B09F48-4152-6C43-92E3-C8F8BAA985C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956667" y="289551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B2843ED7-6843-784A-A42E-7EDB51CC94B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31DA0952-0286-0553-0E94-5D25C0C04168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6" name="그래픽 60">
                <a:extLst>
                  <a:ext uri="{FF2B5EF4-FFF2-40B4-BE49-F238E27FC236}">
                    <a16:creationId xmlns:a16="http://schemas.microsoft.com/office/drawing/2014/main" id="{91DB77C8-5CED-B73E-C348-318DAF818C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8" name="그림 28">
                <a:extLst>
                  <a:ext uri="{FF2B5EF4-FFF2-40B4-BE49-F238E27FC236}">
                    <a16:creationId xmlns:a16="http://schemas.microsoft.com/office/drawing/2014/main" id="{0FF5838A-704C-FCF5-B36A-EB4260546A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8A88E74-1E3F-F5D3-9A9B-181D3130042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15B3087-1C06-B9C7-BF61-8310BDE965D5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>
                <a:solidFill>
                  <a:srgbClr val="C165A7"/>
                </a:solidFill>
              </a:rPr>
              <a:t>관계와 규칙</a:t>
            </a:r>
            <a:endParaRPr lang="ko-KR" altLang="en-US" sz="2400" b="1" spc="-300" dirty="0">
              <a:solidFill>
                <a:srgbClr val="C165A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62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34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2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4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35717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모양의 배열을 보고 다섯째에 알맞은 모양을 그려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411" y="2706179"/>
            <a:ext cx="4177591" cy="1477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747" y="2706179"/>
            <a:ext cx="2449423" cy="295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6" name="그룹 55"/>
          <p:cNvGrpSpPr/>
          <p:nvPr/>
        </p:nvGrpSpPr>
        <p:grpSpPr>
          <a:xfrm>
            <a:off x="7450440" y="3868039"/>
            <a:ext cx="1122035" cy="1112674"/>
            <a:chOff x="5034360" y="3447687"/>
            <a:chExt cx="1122035" cy="1112674"/>
          </a:xfrm>
        </p:grpSpPr>
        <p:pic>
          <p:nvPicPr>
            <p:cNvPr id="57" name="Picture 2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076825" y="3447687"/>
              <a:ext cx="1020302" cy="9547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8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034360" y="4317474"/>
              <a:ext cx="904876" cy="242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51519" y="4317473"/>
              <a:ext cx="904876" cy="242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60" name="그림 59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750753" y="414621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3CBFE865-E81A-288E-C6D9-977F27420F6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B59BA2B6-4EBF-4A15-A737-9396B26D9F82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44EF55E8-AB91-3666-4634-6A1AD54A53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BE8AAC5E-3B99-8787-67AB-77C1755BFB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FD5EB65-2305-74AE-8DAC-1EC966ADDF5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B763518-9766-1BC1-4816-C716A9DD3AB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>
                <a:solidFill>
                  <a:srgbClr val="C165A7"/>
                </a:solidFill>
              </a:rPr>
              <a:t>관계와 규칙</a:t>
            </a:r>
            <a:endParaRPr lang="ko-KR" altLang="en-US" sz="2400" b="1" spc="-300" dirty="0">
              <a:solidFill>
                <a:srgbClr val="C165A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87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35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2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4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35717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계산식의 배열에서 규칙을 찾아      안에 알맞은 계산식을 써넣으세요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29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7394979" y="1469301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3862812" y="2616880"/>
            <a:ext cx="6121620" cy="3129400"/>
            <a:chOff x="3035190" y="1576387"/>
            <a:chExt cx="6121620" cy="3129400"/>
          </a:xfrm>
        </p:grpSpPr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5190" y="1576387"/>
              <a:ext cx="6121620" cy="3129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3" name="Picture 3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56892" y="1747517"/>
              <a:ext cx="810308" cy="431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3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56892" y="2330447"/>
              <a:ext cx="810308" cy="431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3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56892" y="2913377"/>
              <a:ext cx="810308" cy="431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56892" y="3496307"/>
              <a:ext cx="810308" cy="431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56892" y="4079237"/>
              <a:ext cx="810308" cy="431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직사각형 39"/>
            <p:cNvSpPr/>
            <p:nvPr/>
          </p:nvSpPr>
          <p:spPr>
            <a:xfrm>
              <a:off x="5047394" y="1733550"/>
              <a:ext cx="3601306" cy="445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5047394" y="2317750"/>
              <a:ext cx="3601306" cy="445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5047394" y="2901950"/>
              <a:ext cx="3601306" cy="445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5047394" y="3486150"/>
              <a:ext cx="3601306" cy="445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4220328" y="2756260"/>
            <a:ext cx="938679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ko-KR" altLang="en-US" sz="2800" b="1" spc="-300" dirty="0"/>
              <a:t>첫째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4220328" y="3347128"/>
            <a:ext cx="938679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ko-KR" altLang="en-US" sz="2800" b="1" spc="-300" dirty="0"/>
              <a:t>둘째</a:t>
            </a:r>
            <a:endParaRPr lang="en-US" altLang="ko-KR" sz="2800" b="1" spc="-3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4220328" y="3937996"/>
            <a:ext cx="938679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ko-KR" altLang="en-US" sz="2800" b="1" spc="-300" dirty="0"/>
              <a:t>셋째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4220328" y="4528864"/>
            <a:ext cx="938679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ko-KR" altLang="en-US" sz="2800" b="1" spc="-300" dirty="0"/>
              <a:t>넷째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4056597" y="5119730"/>
            <a:ext cx="1227799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ko-KR" altLang="en-US" sz="2800" b="1" spc="-300"/>
              <a:t>다섯째</a:t>
            </a:r>
            <a:endParaRPr lang="ko-KR" altLang="en-US" sz="2800" b="1" spc="-3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5597902" y="2756260"/>
            <a:ext cx="402947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2800" b="1" spc="-300" dirty="0"/>
              <a:t>1×1=1</a:t>
            </a:r>
            <a:endParaRPr lang="ko-KR" altLang="en-US" sz="2800" b="1" spc="-3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5597902" y="3345541"/>
            <a:ext cx="402947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2800" b="1" spc="-300" dirty="0"/>
              <a:t>2×2=1+3</a:t>
            </a:r>
            <a:endParaRPr lang="ko-KR" altLang="en-US" sz="2800" b="1" spc="-3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5597902" y="3928471"/>
            <a:ext cx="402947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2800" b="1" spc="-300" dirty="0"/>
              <a:t>3×3=1+3+5</a:t>
            </a:r>
            <a:endParaRPr lang="ko-KR" altLang="en-US" sz="2800" b="1" spc="-3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5597902" y="4528864"/>
            <a:ext cx="402947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2800" b="1" spc="-300" dirty="0"/>
              <a:t>4×4=1+3+5+7</a:t>
            </a:r>
            <a:endParaRPr lang="ko-KR" altLang="en-US" sz="2800" b="1" spc="-300" dirty="0"/>
          </a:p>
        </p:txBody>
      </p:sp>
      <p:sp>
        <p:nvSpPr>
          <p:cNvPr id="71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6012450" y="5078330"/>
            <a:ext cx="3253403" cy="540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6518F5C-83A3-40A5-A572-7DD97939CB8F}"/>
              </a:ext>
            </a:extLst>
          </p:cNvPr>
          <p:cNvSpPr txBox="1"/>
          <p:nvPr/>
        </p:nvSpPr>
        <p:spPr>
          <a:xfrm>
            <a:off x="5635994" y="5140322"/>
            <a:ext cx="402947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2800" b="1" spc="-300" dirty="0">
                <a:solidFill>
                  <a:srgbClr val="FF0000"/>
                </a:solidFill>
              </a:rPr>
              <a:t>5×5=1+3+5+7+9</a:t>
            </a:r>
            <a:endParaRPr lang="ko-KR" altLang="en-US" sz="2800" b="1" spc="-300" dirty="0">
              <a:solidFill>
                <a:srgbClr val="FF0000"/>
              </a:solidFill>
            </a:endParaRPr>
          </a:p>
        </p:txBody>
      </p: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7" name="사각형: 둥근 모서리 52">
              <a:hlinkClick r:id="rId2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8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52" name="그림 5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355762" y="507016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CF93CA37-13CE-1FB3-7567-7D48B18A3B93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6D2FF841-E7E1-37D2-DCF8-ADA55292F69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DD5BDB58-4C58-8679-74BF-91F85B5AAC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3356BC5C-E281-29CF-EC3E-57229CDC3B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A1FF710-5424-8CCF-3DD9-01BECD51C5D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AC86C30-E421-E026-17C6-6CA38BE17C7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>
                <a:solidFill>
                  <a:srgbClr val="C165A7"/>
                </a:solidFill>
              </a:rPr>
              <a:t>관계와 규칙</a:t>
            </a:r>
            <a:endParaRPr lang="ko-KR" altLang="en-US" sz="2400" b="1" spc="-300" dirty="0">
              <a:solidFill>
                <a:srgbClr val="C165A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1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36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rId2" action="ppaction://hlinksldjump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4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안에 알맞은 수를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29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434637" y="1469301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1464" y="2136420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847528" y="2143279"/>
            <a:ext cx="872300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     =31+26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1464" y="2978678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1464" y="3820937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(3)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909504" y="3827796"/>
            <a:ext cx="872300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87=37+</a:t>
            </a:r>
          </a:p>
        </p:txBody>
      </p:sp>
      <p:sp>
        <p:nvSpPr>
          <p:cNvPr id="72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2024808" y="2132856"/>
            <a:ext cx="755588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2024808" y="2135803"/>
            <a:ext cx="720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57</a:t>
            </a:r>
            <a:endParaRPr lang="ko-KR" altLang="en-US" sz="32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847528" y="3011980"/>
            <a:ext cx="87230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     +42=52</a:t>
            </a:r>
          </a:p>
        </p:txBody>
      </p:sp>
      <p:sp>
        <p:nvSpPr>
          <p:cNvPr id="83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2024808" y="3001557"/>
            <a:ext cx="755588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2024808" y="3004504"/>
            <a:ext cx="720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10</a:t>
            </a:r>
            <a:endParaRPr lang="ko-KR" altLang="en-US" sz="3200" dirty="0"/>
          </a:p>
        </p:txBody>
      </p:sp>
      <p:sp>
        <p:nvSpPr>
          <p:cNvPr id="87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534050" y="3850675"/>
            <a:ext cx="755588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534050" y="3853622"/>
            <a:ext cx="720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50</a:t>
            </a:r>
            <a:endParaRPr lang="ko-KR" altLang="en-US" sz="3200" dirty="0"/>
          </a:p>
        </p:txBody>
      </p: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0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1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2CAEF5B7-5610-CA60-9968-212D6F75067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119213" y="217869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2CAEF5B7-5610-CA60-9968-212D6F75067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119213" y="304739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2CAEF5B7-5610-CA60-9968-212D6F75067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628455" y="389651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51F5EEEF-47BE-DB9A-4671-3A300875400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F56CBC35-02B3-56E4-F3FE-F87DEE7F1D60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3D8F7724-5FFD-53C8-E94E-048ECE6D04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07D2B182-AC57-D946-1D1D-98F2923E4C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A31D83-0C9E-9618-B46C-70C62D4E99AD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290BE02-9F38-28DF-2F2E-B09262B0641C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>
                <a:solidFill>
                  <a:srgbClr val="C165A7"/>
                </a:solidFill>
              </a:rPr>
              <a:t>관계와 규칙</a:t>
            </a:r>
            <a:endParaRPr lang="ko-KR" altLang="en-US" sz="2400" b="1" spc="-300" dirty="0">
              <a:solidFill>
                <a:srgbClr val="C165A7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D1276D-6949-3B9C-A101-CDA328FE763C}"/>
              </a:ext>
            </a:extLst>
          </p:cNvPr>
          <p:cNvSpPr txBox="1"/>
          <p:nvPr/>
        </p:nvSpPr>
        <p:spPr>
          <a:xfrm>
            <a:off x="1271464" y="4690035"/>
            <a:ext cx="5112568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(4) 48+      =50+27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" name="사각형: 둥근 모서리 9">
            <a:extLst>
              <a:ext uri="{FF2B5EF4-FFF2-40B4-BE49-F238E27FC236}">
                <a16:creationId xmlns:a16="http://schemas.microsoft.com/office/drawing/2014/main" id="{AA9570B7-65B9-A81F-6E25-56AA7245B555}"/>
              </a:ext>
            </a:extLst>
          </p:cNvPr>
          <p:cNvSpPr/>
          <p:nvPr/>
        </p:nvSpPr>
        <p:spPr>
          <a:xfrm>
            <a:off x="2820132" y="4719773"/>
            <a:ext cx="755588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31A502-53EF-CFCD-C5BC-99A815F3481C}"/>
              </a:ext>
            </a:extLst>
          </p:cNvPr>
          <p:cNvSpPr txBox="1"/>
          <p:nvPr/>
        </p:nvSpPr>
        <p:spPr>
          <a:xfrm>
            <a:off x="2820132" y="4722720"/>
            <a:ext cx="7200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29</a:t>
            </a:r>
            <a:endParaRPr lang="ko-KR" altLang="en-US" sz="32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EB5FCB8-DA03-16D2-AC26-DFA430CFA19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956177" y="478090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271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84" grpId="0"/>
      <p:bldP spid="88" grpId="0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37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rId3" action="ppaction://hlinksldjump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6" name="순서도: 연결자 35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615946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공깃돌로 만든 모양의 배열을 보고 규칙에 따라 공깃돌의 수가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81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인 모양은 몇째 모양일지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642" y="2708919"/>
            <a:ext cx="5229448" cy="1994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7498562" y="4725144"/>
            <a:ext cx="416763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72006A4-6949-0CD9-8B5D-7B9B09ECAC44}"/>
              </a:ext>
            </a:extLst>
          </p:cNvPr>
          <p:cNvSpPr txBox="1"/>
          <p:nvPr/>
        </p:nvSpPr>
        <p:spPr>
          <a:xfrm>
            <a:off x="8927035" y="4793954"/>
            <a:ext cx="22441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  <a:latin typeface="맑은 고딕" panose="020B0503020000020004" pitchFamily="50" charset="-127"/>
              </a:rPr>
              <a:t>아홉째</a:t>
            </a:r>
            <a:endParaRPr lang="ko-KR" altLang="en-US" sz="3200" spc="-300" dirty="0">
              <a:solidFill>
                <a:srgbClr val="FF0000"/>
              </a:solidFill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D6B552A1-3AFC-CED1-AEDB-10A2C2C597A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731072" y="479715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6" name="그룹 25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27" name="사각형: 둥근 모서리 52">
              <a:hlinkClick r:id="rId3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2" name="그룹 30">
            <a:extLst>
              <a:ext uri="{FF2B5EF4-FFF2-40B4-BE49-F238E27FC236}">
                <a16:creationId xmlns:a16="http://schemas.microsoft.com/office/drawing/2014/main" id="{0381C289-DE57-EC22-4DCF-B714BD98512F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4BF468C3-2D7D-7700-BDF9-67859C91DB0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3A6F36B2-F018-678E-A530-4BDED20485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B3003F90-1B9F-7002-055A-117F244872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1BD728B-1FFF-C331-7E55-0BE1FF19E5E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1A484DF-89CB-CC6E-B8A1-FEE23174A8DA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>
                <a:solidFill>
                  <a:srgbClr val="C165A7"/>
                </a:solidFill>
              </a:rPr>
              <a:t>관계와 규칙</a:t>
            </a:r>
            <a:endParaRPr lang="ko-KR" altLang="en-US" sz="2400" b="1" spc="-300" dirty="0">
              <a:solidFill>
                <a:srgbClr val="C165A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3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밑줄 친 숫자가 나타내는 값이 얼마인지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45">
            <a:hlinkClick r:id="rId4" action="ppaction://hlinksldjump"/>
            <a:extLst>
              <a:ext uri="{FF2B5EF4-FFF2-40B4-BE49-F238E27FC236}">
                <a16:creationId xmlns:a16="http://schemas.microsoft.com/office/drawing/2014/main" id="{43A67297-F39A-2EB0-5C6C-A3BBCE2B51CA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2215902"/>
            <a:ext cx="5505468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 7362531900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81279" y="3956085"/>
            <a:ext cx="3806609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 48315930000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3575720" y="2899166"/>
            <a:ext cx="401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/>
              <a:t>(                      )</a:t>
            </a:r>
            <a:endParaRPr lang="ko-KR" altLang="en-US" sz="36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4727847" y="2977017"/>
            <a:ext cx="1829663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60000000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3575720" y="4558998"/>
            <a:ext cx="401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/>
              <a:t>(                      )</a:t>
            </a:r>
            <a:endParaRPr lang="ko-KR" altLang="en-US" sz="36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4367807" y="4636849"/>
            <a:ext cx="2418939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8000000000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495600" y="2731050"/>
            <a:ext cx="288032" cy="0"/>
          </a:xfrm>
          <a:prstGeom prst="line">
            <a:avLst/>
          </a:prstGeom>
          <a:ln w="28575">
            <a:solidFill>
              <a:srgbClr val="F31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271263" y="4462051"/>
            <a:ext cx="288032" cy="0"/>
          </a:xfrm>
          <a:prstGeom prst="line">
            <a:avLst/>
          </a:prstGeom>
          <a:ln w="28575">
            <a:solidFill>
              <a:srgbClr val="F311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사각형: 둥근 모서리 48">
            <a:hlinkClick r:id="rId5" action="ppaction://hlinksldjump"/>
            <a:extLst>
              <a:ext uri="{FF2B5EF4-FFF2-40B4-BE49-F238E27FC236}">
                <a16:creationId xmlns:a16="http://schemas.microsoft.com/office/drawing/2014/main" id="{A16D1039-CFE8-E3F4-BC04-5530AC096D4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C16335DE-84DB-46DC-80AD-D4D5005A6D8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359289" y="297701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7" name="그림 36">
            <a:extLst>
              <a:ext uri="{FF2B5EF4-FFF2-40B4-BE49-F238E27FC236}">
                <a16:creationId xmlns:a16="http://schemas.microsoft.com/office/drawing/2014/main" id="{BC2F1F69-1EA7-4B6B-A0DB-78FD447D728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359289" y="462671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8A95F319-AA9E-5A4C-187D-FFDA23062C4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FE30B73C-C5A5-A9B2-436D-DD8C110F2950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FFF65B3C-5013-ADDC-87B0-59CDE139D8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ABAE8DC4-FBCE-45FA-A8DF-D8B986F94B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F2D1D13B-03E4-02BB-D187-B1B9F0F7DC5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4F2D211-EF70-C341-9ACC-FE5A7DE2D46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364762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규칙에 따라 빈칸에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0" name="사각형: 둥근 모서리 49">
            <a:hlinkClick r:id="rId5" action="ppaction://hlinksldjump"/>
            <a:extLst>
              <a:ext uri="{FF2B5EF4-FFF2-40B4-BE49-F238E27FC236}">
                <a16:creationId xmlns:a16="http://schemas.microsoft.com/office/drawing/2014/main" id="{C45FDBFA-A6E8-3B49-D406-2722BF4CF3AC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35" name="사각형: 둥근 모서리 48">
            <a:hlinkClick r:id="rId6" action="ppaction://hlinksldjump"/>
            <a:extLst>
              <a:ext uri="{FF2B5EF4-FFF2-40B4-BE49-F238E27FC236}">
                <a16:creationId xmlns:a16="http://schemas.microsoft.com/office/drawing/2014/main" id="{A16D1039-CFE8-E3F4-BC04-5530AC096D4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A6BAEEA-A055-442E-8658-26A9D616D2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5321" y="2136950"/>
            <a:ext cx="4875220" cy="2074402"/>
          </a:xfrm>
          <a:prstGeom prst="rect">
            <a:avLst/>
          </a:prstGeom>
        </p:spPr>
      </p:pic>
      <p:sp>
        <p:nvSpPr>
          <p:cNvPr id="40" name="직사각형 39">
            <a:extLst>
              <a:ext uri="{FF2B5EF4-FFF2-40B4-BE49-F238E27FC236}">
                <a16:creationId xmlns:a16="http://schemas.microsoft.com/office/drawing/2014/main" id="{BF6FD8C2-345B-47FA-990C-38DBFEDDC677}"/>
              </a:ext>
            </a:extLst>
          </p:cNvPr>
          <p:cNvSpPr/>
          <p:nvPr/>
        </p:nvSpPr>
        <p:spPr>
          <a:xfrm>
            <a:off x="3418120" y="2438785"/>
            <a:ext cx="1167674" cy="352463"/>
          </a:xfrm>
          <a:prstGeom prst="rect">
            <a:avLst/>
          </a:prstGeom>
          <a:solidFill>
            <a:srgbClr val="FEE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375</a:t>
            </a:r>
            <a:r>
              <a:rPr lang="ko-KR" altLang="en-US" sz="3200" b="1" spc="-300" dirty="0">
                <a:solidFill>
                  <a:schemeClr val="tx1"/>
                </a:solidFill>
              </a:rPr>
              <a:t>억</a:t>
            </a:r>
            <a:endParaRPr lang="en-US" altLang="ko-KR" sz="3200" b="1" spc="-300" dirty="0">
              <a:solidFill>
                <a:schemeClr val="tx1"/>
              </a:solidFill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1219AD4E-9D3B-44B9-9777-9F7FFAB3A5DF}"/>
              </a:ext>
            </a:extLst>
          </p:cNvPr>
          <p:cNvSpPr/>
          <p:nvPr/>
        </p:nvSpPr>
        <p:spPr>
          <a:xfrm>
            <a:off x="5098098" y="2438785"/>
            <a:ext cx="1167674" cy="352463"/>
          </a:xfrm>
          <a:prstGeom prst="rect">
            <a:avLst/>
          </a:prstGeom>
          <a:solidFill>
            <a:srgbClr val="FEE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385</a:t>
            </a:r>
            <a:r>
              <a:rPr lang="ko-KR" altLang="en-US" sz="3200" b="1" spc="-300" dirty="0">
                <a:solidFill>
                  <a:schemeClr val="tx1"/>
                </a:solidFill>
              </a:rPr>
              <a:t>억</a:t>
            </a:r>
            <a:endParaRPr lang="en-US" altLang="ko-KR" sz="3200" b="1" spc="-300" dirty="0">
              <a:solidFill>
                <a:schemeClr val="tx1"/>
              </a:solidFill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5D71ACA9-2610-4F45-9A8F-A319C7A718DC}"/>
              </a:ext>
            </a:extLst>
          </p:cNvPr>
          <p:cNvSpPr/>
          <p:nvPr/>
        </p:nvSpPr>
        <p:spPr>
          <a:xfrm>
            <a:off x="3329209" y="3563911"/>
            <a:ext cx="1167674" cy="352463"/>
          </a:xfrm>
          <a:prstGeom prst="rect">
            <a:avLst/>
          </a:prstGeom>
          <a:solidFill>
            <a:srgbClr val="FEE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spc="-300" dirty="0">
                <a:solidFill>
                  <a:schemeClr val="tx1"/>
                </a:solidFill>
              </a:rPr>
              <a:t>415</a:t>
            </a:r>
            <a:r>
              <a:rPr lang="ko-KR" altLang="en-US" sz="3200" b="1" spc="-300" dirty="0">
                <a:solidFill>
                  <a:schemeClr val="tx1"/>
                </a:solidFill>
              </a:rPr>
              <a:t>억</a:t>
            </a:r>
            <a:endParaRPr lang="en-US" altLang="ko-KR" sz="3200" b="1" spc="-300" dirty="0">
              <a:solidFill>
                <a:schemeClr val="tx1"/>
              </a:solidFill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95A28EC8-3580-445D-BCE3-3B3F98F99FBE}"/>
              </a:ext>
            </a:extLst>
          </p:cNvPr>
          <p:cNvSpPr/>
          <p:nvPr/>
        </p:nvSpPr>
        <p:spPr>
          <a:xfrm>
            <a:off x="6774279" y="2962783"/>
            <a:ext cx="1022508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395</a:t>
            </a:r>
            <a:r>
              <a:rPr lang="ko-KR" altLang="en-US" sz="3200" b="1" spc="-300" dirty="0">
                <a:solidFill>
                  <a:srgbClr val="FF0000"/>
                </a:solidFill>
              </a:rPr>
              <a:t>억</a:t>
            </a:r>
            <a:endParaRPr lang="en-US" altLang="ko-KR" sz="3200" b="1" spc="-300" dirty="0">
              <a:solidFill>
                <a:srgbClr val="FF0000"/>
              </a:solidFill>
            </a:endParaRPr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4687FBEA-7F46-4656-B81D-5357B89A81C9}"/>
              </a:ext>
            </a:extLst>
          </p:cNvPr>
          <p:cNvSpPr/>
          <p:nvPr/>
        </p:nvSpPr>
        <p:spPr>
          <a:xfrm>
            <a:off x="5160076" y="3555894"/>
            <a:ext cx="1022508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405</a:t>
            </a:r>
            <a:r>
              <a:rPr lang="ko-KR" altLang="en-US" sz="3200" b="1" spc="-300" dirty="0">
                <a:solidFill>
                  <a:srgbClr val="FF0000"/>
                </a:solidFill>
              </a:rPr>
              <a:t>억</a:t>
            </a:r>
            <a:endParaRPr lang="en-US" altLang="ko-KR" sz="3200" b="1" spc="-300" dirty="0">
              <a:solidFill>
                <a:srgbClr val="FF0000"/>
              </a:solidFill>
            </a:endParaRPr>
          </a:p>
        </p:txBody>
      </p:sp>
      <p:pic>
        <p:nvPicPr>
          <p:cNvPr id="58" name="그림 57">
            <a:extLst>
              <a:ext uri="{FF2B5EF4-FFF2-40B4-BE49-F238E27FC236}">
                <a16:creationId xmlns:a16="http://schemas.microsoft.com/office/drawing/2014/main" id="{227153BF-416E-4069-82BC-BAEA23F8EA29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002144" y="291261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D8955765-1393-4A06-9DC1-78D97D9E9CC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402835" y="344969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그룹 30">
            <a:extLst>
              <a:ext uri="{FF2B5EF4-FFF2-40B4-BE49-F238E27FC236}">
                <a16:creationId xmlns:a16="http://schemas.microsoft.com/office/drawing/2014/main" id="{7786CD09-499E-862C-433E-929C718AE7D7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987452CA-A88A-A8D7-C683-3A1C02FCC6B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A4986C07-93B4-1097-2376-1CDA2D0E4B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922B0E03-914D-2820-277E-702A6B6AC1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311F5518-3384-9636-B15B-3E2056C092B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43A3FA6-C6BF-5E77-7B81-5DDE6897D8C2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111101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부터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9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까지의 수 중에서      안에 들어갈 수 있는 수를 모두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0" name="사각형: 둥근 모서리 49">
            <a:hlinkClick r:id="rId4" action="ppaction://hlinksldjump"/>
            <a:extLst>
              <a:ext uri="{FF2B5EF4-FFF2-40B4-BE49-F238E27FC236}">
                <a16:creationId xmlns:a16="http://schemas.microsoft.com/office/drawing/2014/main" id="{C45FDBFA-A6E8-3B49-D406-2722BF4CF3AC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72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4079776" y="2789722"/>
            <a:ext cx="4205927" cy="1080120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4841397" y="3034573"/>
            <a:ext cx="3270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37541&gt;37   39</a:t>
            </a:r>
          </a:p>
        </p:txBody>
      </p:sp>
      <p:sp>
        <p:nvSpPr>
          <p:cNvPr id="74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6895577" y="3139106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6107634" y="1488623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323890" y="4080866"/>
            <a:ext cx="401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/>
              <a:t>(                      )</a:t>
            </a:r>
            <a:endParaRPr lang="ko-KR" altLang="en-US" sz="36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115977" y="4158717"/>
            <a:ext cx="2418939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1, 2, 3, 4, 5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5" name="사각형: 둥근 모서리 48">
            <a:hlinkClick r:id="rId5" action="ppaction://hlinksldjump"/>
            <a:extLst>
              <a:ext uri="{FF2B5EF4-FFF2-40B4-BE49-F238E27FC236}">
                <a16:creationId xmlns:a16="http://schemas.microsoft.com/office/drawing/2014/main" id="{A16D1039-CFE8-E3F4-BC04-5530AC096D4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37" name="그림 36">
            <a:extLst>
              <a:ext uri="{FF2B5EF4-FFF2-40B4-BE49-F238E27FC236}">
                <a16:creationId xmlns:a16="http://schemas.microsoft.com/office/drawing/2014/main" id="{EA7EF773-09CC-42D3-848F-FE59101C7F6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107138" y="417593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EE0B3F58-7849-FC3F-E6BD-F94302B54805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96DC2BEC-8C61-83C3-11D5-97DD4723CBD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96588AD4-5B9D-9856-361A-CFDF0E35EF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6E282731-F263-786D-EC63-3B2E172F9B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3511BF0A-2821-B684-A5E5-8D0CB9B7386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A4DD113-A1E9-380A-8845-E4CFDFDD1473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282158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설명하는 수를          에서 찾아 읽어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40B6E9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39BBCE7D-E34A-AF91-B0AC-E7FC8A6DE908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49" name="사각형: 둥근 모서리 48">
              <a:hlinkClick r:id="rId4" action="ppaction://hlinksldjump"/>
              <a:extLst>
                <a:ext uri="{FF2B5EF4-FFF2-40B4-BE49-F238E27FC236}">
                  <a16:creationId xmlns:a16="http://schemas.microsoft.com/office/drawing/2014/main" id="{A16D1039-CFE8-E3F4-BC04-5530AC096D4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0" name="사각형: 둥근 모서리 49">
              <a:hlinkClick r:id="rId5" action="ppaction://hlinksldjump"/>
              <a:extLst>
                <a:ext uri="{FF2B5EF4-FFF2-40B4-BE49-F238E27FC236}">
                  <a16:creationId xmlns:a16="http://schemas.microsoft.com/office/drawing/2014/main" id="{C45FDBFA-A6E8-3B49-D406-2722BF4CF3A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72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2207568" y="2211327"/>
            <a:ext cx="7747796" cy="1317316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2423592" y="2327145"/>
            <a:ext cx="72777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숫자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8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 나타내는 값은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80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억입니다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조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4000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억보다 큰 수입니다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</p:txBody>
      </p:sp>
      <p:sp>
        <p:nvSpPr>
          <p:cNvPr id="37" name="사각형: 둥근 모서리 4">
            <a:extLst>
              <a:ext uri="{FF2B5EF4-FFF2-40B4-BE49-F238E27FC236}">
                <a16:creationId xmlns:a16="http://schemas.microsoft.com/office/drawing/2014/main" id="{6B73A421-17D1-87CB-7FD2-30065C86EFE8}"/>
              </a:ext>
            </a:extLst>
          </p:cNvPr>
          <p:cNvSpPr/>
          <p:nvPr/>
        </p:nvSpPr>
        <p:spPr>
          <a:xfrm>
            <a:off x="1293808" y="4005174"/>
            <a:ext cx="4010103" cy="1872098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6A90B2-F1CE-1A69-0A3F-18F93244581E}"/>
              </a:ext>
            </a:extLst>
          </p:cNvPr>
          <p:cNvSpPr txBox="1"/>
          <p:nvPr/>
        </p:nvSpPr>
        <p:spPr>
          <a:xfrm>
            <a:off x="1693913" y="4293096"/>
            <a:ext cx="3209893" cy="5543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3478000000000  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3487000000000   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3378000000000</a:t>
            </a:r>
          </a:p>
        </p:txBody>
      </p:sp>
      <p:sp>
        <p:nvSpPr>
          <p:cNvPr id="42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5751780" y="5267123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FA080BE-32C5-CCAC-5F80-72A66158638D}"/>
              </a:ext>
            </a:extLst>
          </p:cNvPr>
          <p:cNvSpPr txBox="1"/>
          <p:nvPr/>
        </p:nvSpPr>
        <p:spPr>
          <a:xfrm>
            <a:off x="6755236" y="5216772"/>
            <a:ext cx="5057385" cy="661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3200" b="1" dirty="0">
                <a:solidFill>
                  <a:srgbClr val="FF0000"/>
                </a:solidFill>
              </a:rPr>
              <a:t>삼조 사천칠백팔십억</a:t>
            </a:r>
          </a:p>
        </p:txBody>
      </p:sp>
      <p:cxnSp>
        <p:nvCxnSpPr>
          <p:cNvPr id="51" name="직선 연결선 50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6772621" y="5871549"/>
            <a:ext cx="504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82ECEFAA-E685-41F9-8053-3C5007361B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3051" y="1493497"/>
            <a:ext cx="1038370" cy="390580"/>
          </a:xfrm>
          <a:prstGeom prst="rect">
            <a:avLst/>
          </a:prstGeom>
        </p:spPr>
      </p:pic>
      <p:pic>
        <p:nvPicPr>
          <p:cNvPr id="53" name="그림 52">
            <a:extLst>
              <a:ext uri="{FF2B5EF4-FFF2-40B4-BE49-F238E27FC236}">
                <a16:creationId xmlns:a16="http://schemas.microsoft.com/office/drawing/2014/main" id="{7DB2CE0B-2D8B-4D0B-BEE5-63B07A49D3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0276" y="3801629"/>
            <a:ext cx="1038370" cy="390580"/>
          </a:xfrm>
          <a:prstGeom prst="rect">
            <a:avLst/>
          </a:prstGeom>
        </p:spPr>
      </p:pic>
      <p:pic>
        <p:nvPicPr>
          <p:cNvPr id="54" name="그림 53">
            <a:extLst>
              <a:ext uri="{FF2B5EF4-FFF2-40B4-BE49-F238E27FC236}">
                <a16:creationId xmlns:a16="http://schemas.microsoft.com/office/drawing/2014/main" id="{62CE8AAC-CEE5-430E-B7E0-839C9BCC672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009232" y="527254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그룹 30">
            <a:extLst>
              <a:ext uri="{FF2B5EF4-FFF2-40B4-BE49-F238E27FC236}">
                <a16:creationId xmlns:a16="http://schemas.microsoft.com/office/drawing/2014/main" id="{A67F8C5A-1D03-7C35-6965-33F04BCFA595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D64822FE-279F-6E16-5EA5-640C842916DF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3F5CC090-491D-3701-383D-EB34FFCD8D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D3582FA4-4F62-7926-E13A-2FB03E0157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FBC0AA8D-58D6-9DB1-3487-A75482C42D14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FE735CE-3E8A-ADE8-F48D-0F6527C3273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큰 수</a:t>
            </a:r>
          </a:p>
        </p:txBody>
      </p:sp>
    </p:spTree>
    <p:extLst>
      <p:ext uri="{BB962C8B-B14F-4D97-AF65-F5344CB8AC3E}">
        <p14:creationId xmlns:p14="http://schemas.microsoft.com/office/powerpoint/2010/main" val="42114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각도를 재어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4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1273929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6240016" y="2132856"/>
            <a:ext cx="79428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209" y="2327176"/>
            <a:ext cx="1867160" cy="1787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96" y="2470547"/>
            <a:ext cx="2947447" cy="1500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2428015" y="4273126"/>
            <a:ext cx="206165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           ˚</a:t>
            </a:r>
          </a:p>
          <a:p>
            <a:pPr lvl="0">
              <a:lnSpc>
                <a:spcPct val="120000"/>
              </a:lnSpc>
            </a:pP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3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2507629" y="4248397"/>
            <a:ext cx="972000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2605510" y="4316743"/>
            <a:ext cx="72212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70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7778161" y="4273126"/>
            <a:ext cx="206165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           ˚</a:t>
            </a:r>
          </a:p>
          <a:p>
            <a:pPr lvl="0">
              <a:lnSpc>
                <a:spcPct val="120000"/>
              </a:lnSpc>
            </a:pP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7" name="사각형: 둥근 모서리 2">
            <a:extLst>
              <a:ext uri="{FF2B5EF4-FFF2-40B4-BE49-F238E27FC236}">
                <a16:creationId xmlns:a16="http://schemas.microsoft.com/office/drawing/2014/main" id="{BD7BEDC2-F993-29D2-6CCE-FA4D1CA27A60}"/>
              </a:ext>
            </a:extLst>
          </p:cNvPr>
          <p:cNvSpPr/>
          <p:nvPr/>
        </p:nvSpPr>
        <p:spPr>
          <a:xfrm>
            <a:off x="7857775" y="4248397"/>
            <a:ext cx="972000" cy="648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A04F62-54F0-011F-D797-43A16D331F31}"/>
              </a:ext>
            </a:extLst>
          </p:cNvPr>
          <p:cNvSpPr txBox="1"/>
          <p:nvPr/>
        </p:nvSpPr>
        <p:spPr>
          <a:xfrm>
            <a:off x="7955656" y="4316743"/>
            <a:ext cx="722127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130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6" name="그림 35">
            <a:extLst>
              <a:ext uri="{FF2B5EF4-FFF2-40B4-BE49-F238E27FC236}">
                <a16:creationId xmlns:a16="http://schemas.microsoft.com/office/drawing/2014/main" id="{2D4BD5B3-7CAF-47F4-9C49-48E27FB355E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749688" y="430135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7" name="그림 36">
            <a:extLst>
              <a:ext uri="{FF2B5EF4-FFF2-40B4-BE49-F238E27FC236}">
                <a16:creationId xmlns:a16="http://schemas.microsoft.com/office/drawing/2014/main" id="{32321D0B-0342-4557-A3B1-8D23C125844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099834" y="430135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D436AF8E-4E56-5697-6E33-55239F194E33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3" name="그룹 26">
              <a:extLst>
                <a:ext uri="{FF2B5EF4-FFF2-40B4-BE49-F238E27FC236}">
                  <a16:creationId xmlns:a16="http://schemas.microsoft.com/office/drawing/2014/main" id="{1C61E294-4C8D-D98A-3787-E6833374E23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757F509F-F7B4-50F8-2C12-6E0F7E9DAF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813A1475-18F6-26A7-D2DE-E9EE186E29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7FD6F1B-9761-EE05-0C98-0D3B75D33C34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B0DC193-9EAF-133F-5452-9135814F04B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167802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165788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주어진 각의 크기로 가장 적절한 것을            에서 찾아 기호를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chemeClr val="accent6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026" y="2708920"/>
            <a:ext cx="3320878" cy="214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사각형: 둥근 모서리 4">
            <a:extLst>
              <a:ext uri="{FF2B5EF4-FFF2-40B4-BE49-F238E27FC236}">
                <a16:creationId xmlns:a16="http://schemas.microsoft.com/office/drawing/2014/main" id="{6B73A421-17D1-87CB-7FD2-30065C86EFE8}"/>
              </a:ext>
            </a:extLst>
          </p:cNvPr>
          <p:cNvSpPr/>
          <p:nvPr/>
        </p:nvSpPr>
        <p:spPr>
          <a:xfrm>
            <a:off x="6157052" y="3356992"/>
            <a:ext cx="5123524" cy="1025207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93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˚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116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˚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38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˚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7875859" y="4932457"/>
            <a:ext cx="4012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/>
              <a:t>(                      )</a:t>
            </a:r>
            <a:endParaRPr lang="ko-KR" altLang="en-US" sz="3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590144" y="4950173"/>
            <a:ext cx="229782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㉡</a:t>
            </a:r>
          </a:p>
        </p:txBody>
      </p:sp>
      <p:grpSp>
        <p:nvGrpSpPr>
          <p:cNvPr id="4" name="그룹 3"/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4464AAE2-2EF9-0112-C66D-3C3A0ADF3EC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  <p:sp>
          <p:nvSpPr>
            <p:cNvPr id="39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</p:grpSp>
      <p:pic>
        <p:nvPicPr>
          <p:cNvPr id="40" name="그림 39">
            <a:extLst>
              <a:ext uri="{FF2B5EF4-FFF2-40B4-BE49-F238E27FC236}">
                <a16:creationId xmlns:a16="http://schemas.microsoft.com/office/drawing/2014/main" id="{100E896D-0785-4F38-B003-39BF088C537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455667" y="493592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24E6A5B4-D3B0-4E7C-9B67-C33D81F338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57623" y="1459566"/>
            <a:ext cx="1238777" cy="449933"/>
          </a:xfrm>
          <a:prstGeom prst="rect">
            <a:avLst/>
          </a:prstGeom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F17B5CC2-2060-454B-A02C-0A95D5BEC1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7034" y="3132025"/>
            <a:ext cx="1238777" cy="449933"/>
          </a:xfrm>
          <a:prstGeom prst="rect">
            <a:avLst/>
          </a:prstGeom>
        </p:spPr>
      </p:pic>
      <p:grpSp>
        <p:nvGrpSpPr>
          <p:cNvPr id="5" name="그룹 30">
            <a:extLst>
              <a:ext uri="{FF2B5EF4-FFF2-40B4-BE49-F238E27FC236}">
                <a16:creationId xmlns:a16="http://schemas.microsoft.com/office/drawing/2014/main" id="{E39CD371-0CA1-F082-7052-1C2F230FAF9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239749A9-1A0C-4ACC-3F66-771D072C04A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E870DB46-0FE9-4D68-45B1-BBEFF2CB10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77A93278-B07C-E477-8926-4E44ABAB1A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AC11307-965D-2BE2-9E5D-E6E251E1BF9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7BD5740-FBA8-2701-21C6-1AE2737DF6A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각도</a:t>
            </a:r>
          </a:p>
        </p:txBody>
      </p:sp>
    </p:spTree>
    <p:extLst>
      <p:ext uri="{BB962C8B-B14F-4D97-AF65-F5344CB8AC3E}">
        <p14:creationId xmlns:p14="http://schemas.microsoft.com/office/powerpoint/2010/main" val="350902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1362</Words>
  <Application>Microsoft Office PowerPoint</Application>
  <PresentationFormat>Widescreen</PresentationFormat>
  <Paragraphs>573</Paragraphs>
  <Slides>39</Slides>
  <Notes>12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</cp:revision>
  <dcterms:created xsi:type="dcterms:W3CDTF">2023-11-22T12:48:56Z</dcterms:created>
  <dcterms:modified xsi:type="dcterms:W3CDTF">2024-05-03T07:46:55Z</dcterms:modified>
</cp:coreProperties>
</file>